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13716000" cx="24384000"/>
  <p:notesSz cx="6858000" cy="9144000"/>
  <p:embeddedFontLst>
    <p:embeddedFont>
      <p:font typeface="Proxima Nova"/>
      <p:regular r:id="rId112"/>
      <p:bold r:id="rId113"/>
      <p:italic r:id="rId114"/>
      <p:boldItalic r:id="rId115"/>
    </p:embeddedFont>
    <p:embeddedFont>
      <p:font typeface="Caveat"/>
      <p:regular r:id="rId116"/>
      <p:bold r:id="rId117"/>
    </p:embeddedFont>
    <p:embeddedFont>
      <p:font typeface="Proxima Nova Extrabold"/>
      <p:bold r:id="rId118"/>
    </p:embeddedFont>
    <p:embeddedFont>
      <p:font typeface="Proxima Nova Semibold"/>
      <p:regular r:id="rId119"/>
      <p:bold r:id="rId120"/>
      <p:boldItalic r:id="rId121"/>
    </p:embeddedFont>
    <p:embeddedFont>
      <p:font typeface="Helvetica Neue"/>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6" roundtripDataSignature="AMtx7mjGjF4sc0YOl/5tZ7RA/dIgtiSa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BC3655-548F-46CE-B4CE-EC6DBB64BC3D}">
  <a:tblStyle styleId="{FABC3655-548F-46CE-B4CE-EC6DBB64BC3D}" styleName="Table_0">
    <a:wholeTbl>
      <a:tcTxStyle b="off" i="off">
        <a:font>
          <a:latin typeface="Proxima Nova"/>
          <a:ea typeface="Proxima Nova"/>
          <a:cs typeface="Proxima Nova"/>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tcStyle>
        <a:fill>
          <a:solidFill>
            <a:srgbClr val="EAEAEA"/>
          </a:solidFill>
        </a:fill>
      </a:tcStyle>
    </a:band2H>
    <a:band1V>
      <a:tcTxStyle b="off" i="off"/>
    </a:band1V>
    <a:band2V>
      <a:tcTxStyle b="off" i="off"/>
    </a:band2V>
    <a:lastCol>
      <a:tcTxStyle b="off" i="off"/>
    </a:lastCol>
    <a:firstCol>
      <a:tcTxStyle b="on" i="off">
        <a:font>
          <a:latin typeface="Proxima Nova"/>
          <a:ea typeface="Proxima Nova"/>
          <a:cs typeface="Proxima Nova"/>
        </a:font>
        <a:srgbClr val="4CA5D2"/>
      </a:tcTxStyle>
      <a:tcStyle>
        <a:tcBdr>
          <a:left>
            <a:ln cap="flat" cmpd="sng" w="9525">
              <a:solidFill>
                <a:srgbClr val="000000">
                  <a:alpha val="0"/>
                </a:srgbClr>
              </a:solidFill>
              <a:prstDash val="solid"/>
              <a:round/>
              <a:headEnd len="sm" w="sm" type="none"/>
              <a:tailEnd len="sm" w="sm" type="none"/>
            </a:ln>
          </a:left>
          <a:right>
            <a:ln cap="flat" cmpd="sng" w="50800">
              <a:solidFill>
                <a:srgbClr val="03A8D6"/>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ff" i="off">
        <a:font>
          <a:latin typeface="Proxima Nova Medium"/>
          <a:ea typeface="Proxima Nova Medium"/>
          <a:cs typeface="Proxima Nova Medium"/>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50800">
              <a:solidFill>
                <a:srgbClr val="0BA8D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b="off" i="off"/>
    </a:seCell>
    <a:swCell>
      <a:tcTxStyle b="off" i="off"/>
    </a:swCell>
    <a:firstRow>
      <a:tcTxStyle b="on" i="off">
        <a:font>
          <a:latin typeface="Proxima Nova"/>
          <a:ea typeface="Proxima Nova"/>
          <a:cs typeface="Proxima Nova"/>
        </a:font>
        <a:srgbClr val="4CA5D2"/>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50800">
              <a:solidFill>
                <a:srgbClr val="03A8D6"/>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b="off" i="off"/>
    </a:neCell>
    <a:nwCell>
      <a:tcTxStyle b="off" i="off"/>
    </a:nwCell>
  </a:tblStyle>
  <a:tblStyle styleId="{4297D867-0753-4ADE-AE18-4B474102223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customschemas.google.com/relationships/presentationmetadata" Target="metadata"/><Relationship Id="rId26" Type="http://schemas.openxmlformats.org/officeDocument/2006/relationships/slide" Target="slides/slide21.xml"/><Relationship Id="rId121" Type="http://schemas.openxmlformats.org/officeDocument/2006/relationships/font" Target="fonts/ProximaNovaSemibold-boldItalic.fntdata"/><Relationship Id="rId25" Type="http://schemas.openxmlformats.org/officeDocument/2006/relationships/slide" Target="slides/slide20.xml"/><Relationship Id="rId120" Type="http://schemas.openxmlformats.org/officeDocument/2006/relationships/font" Target="fonts/ProximaNovaSemibold-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HelveticaNeue-boldItalic.fntdata"/><Relationship Id="rId29" Type="http://schemas.openxmlformats.org/officeDocument/2006/relationships/slide" Target="slides/slide24.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ProximaNovaExtrabold-bold.fntdata"/><Relationship Id="rId117" Type="http://schemas.openxmlformats.org/officeDocument/2006/relationships/font" Target="fonts/Caveat-bold.fntdata"/><Relationship Id="rId116" Type="http://schemas.openxmlformats.org/officeDocument/2006/relationships/font" Target="fonts/Caveat-regular.fntdata"/><Relationship Id="rId115" Type="http://schemas.openxmlformats.org/officeDocument/2006/relationships/font" Target="fonts/ProximaNova-boldItalic.fntdata"/><Relationship Id="rId119" Type="http://schemas.openxmlformats.org/officeDocument/2006/relationships/font" Target="fonts/ProximaNovaSemibold-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roximaNova-italic.fntdata"/><Relationship Id="rId18" Type="http://schemas.openxmlformats.org/officeDocument/2006/relationships/slide" Target="slides/slide13.xml"/><Relationship Id="rId113" Type="http://schemas.openxmlformats.org/officeDocument/2006/relationships/font" Target="fonts/ProximaNova-bold.fntdata"/><Relationship Id="rId112" Type="http://schemas.openxmlformats.org/officeDocument/2006/relationships/font" Target="fonts/ProximaNova-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7" name="Google Shape;7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2" name="Google Shape;1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116baa8b52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5" name="Google Shape;735;g3116baa8b5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16baa8b52_0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42" name="Google Shape;742;g3116baa8b5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116baa8b52_0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48" name="Google Shape;748;g3116baa8b52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16baa8b52_0_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54" name="Google Shape;754;g3116baa8b52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16baa8b52_0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0" name="Google Shape;760;g3116baa8b52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116baa8b52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6" name="Google Shape;766;g3116baa8b52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72" name="Google Shape;77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 name="Google Shape;13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4" name="Google Shape;14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1" name="Google Shape;15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8" name="Google Shape;15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5" name="Google Shape;16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2" name="Google Shape;17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9" name="Google Shape;17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6" name="Google Shape;18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2" name="Google Shape;19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4" name="Google Shape;8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9" name="Google Shape;19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5" name="Google Shape;20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1" name="Google Shape;21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7" name="Google Shape;21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3" name="Google Shape;22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0" name="Google Shape;23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6" name="Google Shape;23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2" name="Google Shape;24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8" name="Google Shape;24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4" name="Google Shape;2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9" name="Google Shape;8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0" name="Google Shape;26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6" name="Google Shape;26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2" name="Google Shape;27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8" name="Google Shape;27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9" name="Google Shape;28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5" name="Google Shape;30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6" name="Google Shape;31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1" name="Google Shape;33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8" name="Google Shape;33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4" name="Google Shape;34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 name="Google Shape;9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0" name="Google Shape;35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6" name="Google Shape;35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8" name="Google Shape;36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4" name="Google Shape;37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80" name="Google Shape;38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86" name="Google Shape;38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2" name="Google Shape;39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8" name="Google Shape;39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4" name="Google Shape;4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0" name="Google Shape;41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2" name="Google Shape;10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6" name="Google Shape;416;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b24191cb2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0b24191cb2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b24191cb2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b24191cb2_0_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b24191cb2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b24191cb2_0_1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b24191cb2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0b24191cb2_0_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0b24191cb2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0b24191cb2_0_1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b24191cb2_0_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b24191cb2_0_2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b24191cb2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b24191cb2_0_2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b24191cb2_0_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b24191cb2_0_2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0b24191cb2_0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0b24191cb2_0_2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8" name="Google Shape;10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b24191cb2_0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0b24191cb2_0_2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b24191cb2_0_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b24191cb2_0_2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b24191cb2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b24191cb2_0_1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b24191cb2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b24191cb2_0_1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0b24191cb2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0b24191cb2_0_2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0b24191cb2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0b24191cb2_0_1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15" name="Google Shape;51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0b24191cb2_0_1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1" name="Google Shape;521;g30b24191cb2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b24191cb2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6" name="Google Shape;526;g30b24191cb2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b24191cb2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2" name="Google Shape;532;g30b24191cb2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4" name="Google Shape;11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0b24191cb2_0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8" name="Google Shape;538;g30b24191cb2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0b24191cb2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4" name="Google Shape;544;g30b24191cb2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b24191cb2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50" name="Google Shape;550;g30b24191cb2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b24191cb2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57" name="Google Shape;557;g30b24191cb2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b24191cb2_0_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3" name="Google Shape;563;g30b24191cb2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b24191cb2_0_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9" name="Google Shape;569;g30b24191cb2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0b24191cb2_0_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5" name="Google Shape;575;g30b24191cb2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0b24191cb2_0_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82" name="Google Shape;582;g30b24191cb2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0b24191cb2_0_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89" name="Google Shape;589;g30b24191cb2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b24191cb2_0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5" name="Google Shape;595;g30b24191cb2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0" name="Google Shape;12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b24191cb2_0_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02" name="Google Shape;602;g30b24191cb2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0b24191cb2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09" name="Google Shape;609;g30b24191cb2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b24191cb2_0_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5" name="Google Shape;615;g30b24191cb2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0b24191cb2_0_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2" name="Google Shape;622;g30b24191cb2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0b24191cb2_0_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9" name="Google Shape;629;g30b24191cb2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0b24191cb2_0_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35" name="Google Shape;635;g30b24191cb2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0b24191cb2_0_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2" name="Google Shape;642;g30b24191cb2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0b24191cb2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0" name="Google Shape;650;g30b24191cb2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b24191cb2_0_1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8" name="Google Shape;658;g30b24191cb2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64" name="Google Shape;66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6" name="Google Shape;12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7" name="Google Shape;677;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83" name="Google Shape;68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89" name="Google Shape;68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6" name="Google Shape;696;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3" name="Google Shape;70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9" name="Google Shape;70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16" name="Google Shape;71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16baa8b52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3" name="Google Shape;723;g3116baa8b5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16baa8b52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9" name="Google Shape;729;g3116baa8b52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spTree>
      <p:nvGrpSpPr>
        <p:cNvPr id="10" name="Shape 10"/>
        <p:cNvGrpSpPr/>
        <p:nvPr/>
      </p:nvGrpSpPr>
      <p:grpSpPr>
        <a:xfrm>
          <a:off x="0" y="0"/>
          <a:ext cx="0" cy="0"/>
          <a:chOff x="0" y="0"/>
          <a:chExt cx="0" cy="0"/>
        </a:xfrm>
      </p:grpSpPr>
      <p:sp>
        <p:nvSpPr>
          <p:cNvPr id="11" name="Google Shape;11;p146"/>
          <p:cNvSpPr/>
          <p:nvPr/>
        </p:nvSpPr>
        <p:spPr>
          <a:xfrm>
            <a:off x="-843831" y="-242244"/>
            <a:ext cx="25416904" cy="11659549"/>
          </a:xfrm>
          <a:prstGeom prst="rect">
            <a:avLst/>
          </a:prstGeom>
          <a:solidFill>
            <a:srgbClr val="FF987F"/>
          </a:solid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12" name="Google Shape;12;p146"/>
          <p:cNvSpPr txBox="1"/>
          <p:nvPr>
            <p:ph idx="1" type="body"/>
          </p:nvPr>
        </p:nvSpPr>
        <p:spPr>
          <a:xfrm>
            <a:off x="1219200" y="1917700"/>
            <a:ext cx="21945600" cy="706628"/>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E31E25"/>
              </a:buClr>
              <a:buSzPts val="3600"/>
              <a:buFont typeface="Proxima Nova Extrabold"/>
              <a:buNone/>
              <a:defRPr b="0" sz="3600" cap="none">
                <a:solidFill>
                  <a:srgbClr val="E31E25"/>
                </a:solidFill>
                <a:latin typeface="Proxima Nova Extrabold"/>
                <a:ea typeface="Proxima Nova Extrabold"/>
                <a:cs typeface="Proxima Nova Extrabold"/>
                <a:sym typeface="Proxima Nova Extrabold"/>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13" name="Google Shape;13;p146"/>
          <p:cNvSpPr txBox="1"/>
          <p:nvPr>
            <p:ph idx="2" type="body"/>
          </p:nvPr>
        </p:nvSpPr>
        <p:spPr>
          <a:xfrm>
            <a:off x="1219200" y="8648700"/>
            <a:ext cx="21945600" cy="209550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1pPr>
            <a:lvl2pPr indent="-228600" lvl="1" marL="9144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2pPr>
            <a:lvl3pPr indent="-228600" lvl="2" marL="13716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3pPr>
            <a:lvl4pPr indent="-228600" lvl="3" marL="18288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4pPr>
            <a:lvl5pPr indent="-228600" lvl="4" marL="22860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14" name="Google Shape;14;p146"/>
          <p:cNvSpPr txBox="1"/>
          <p:nvPr>
            <p:ph type="title"/>
          </p:nvPr>
        </p:nvSpPr>
        <p:spPr>
          <a:xfrm>
            <a:off x="1219200" y="3127375"/>
            <a:ext cx="21945600" cy="55245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E31E25"/>
              </a:buClr>
              <a:buSzPts val="22000"/>
              <a:buFont typeface="Arial"/>
              <a:buNone/>
              <a:defRPr sz="22000"/>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pic>
        <p:nvPicPr>
          <p:cNvPr descr="AD_4nXcw3sFZ5fvoUW8Sz5O_sj7dWA80zgWYI5OoGX_jg12NrHXmE1zMKILcUFVC4oEG-tOCwSSc-Cw_CQKUBxpxWDpHdJTUKhbD-4AEV2qy-BtiIMSGEmFG4BPjl_NSFEs7Yco6EPAxtBeF3lY8FvigHEbGiPiV.png" id="15" name="Google Shape;15;p146"/>
          <p:cNvPicPr preferRelativeResize="0"/>
          <p:nvPr/>
        </p:nvPicPr>
        <p:blipFill rotWithShape="1">
          <a:blip r:embed="rId2">
            <a:alphaModFix/>
          </a:blip>
          <a:srcRect b="0" l="0" r="0" t="0"/>
          <a:stretch/>
        </p:blipFill>
        <p:spPr>
          <a:xfrm>
            <a:off x="21016959" y="11826773"/>
            <a:ext cx="1413256" cy="979764"/>
          </a:xfrm>
          <a:prstGeom prst="rect">
            <a:avLst/>
          </a:prstGeom>
          <a:noFill/>
          <a:ln>
            <a:noFill/>
          </a:ln>
        </p:spPr>
      </p:pic>
      <p:sp>
        <p:nvSpPr>
          <p:cNvPr id="16" name="Google Shape;16;p146"/>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155"/>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987F"/>
              </a:buClr>
              <a:buSzPts val="11600"/>
              <a:buFont typeface="Arial"/>
              <a:buNone/>
              <a:defRPr>
                <a:solidFill>
                  <a:srgbClr val="FF987F"/>
                </a:solidFill>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56" name="Google Shape;56;p155"/>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showMasterSp="0">
  <p:cSld name="Big Fact">
    <p:bg>
      <p:bgPr>
        <a:solidFill>
          <a:srgbClr val="FFC617"/>
        </a:solidFill>
      </p:bgPr>
    </p:bg>
    <p:spTree>
      <p:nvGrpSpPr>
        <p:cNvPr id="57" name="Shape 57"/>
        <p:cNvGrpSpPr/>
        <p:nvPr/>
      </p:nvGrpSpPr>
      <p:grpSpPr>
        <a:xfrm>
          <a:off x="0" y="0"/>
          <a:ext cx="0" cy="0"/>
          <a:chOff x="0" y="0"/>
          <a:chExt cx="0" cy="0"/>
        </a:xfrm>
      </p:grpSpPr>
      <p:sp>
        <p:nvSpPr>
          <p:cNvPr id="58" name="Google Shape;58;p156"/>
          <p:cNvSpPr txBox="1"/>
          <p:nvPr>
            <p:ph idx="1" type="body"/>
          </p:nvPr>
        </p:nvSpPr>
        <p:spPr>
          <a:xfrm>
            <a:off x="1219200" y="2334623"/>
            <a:ext cx="21945600" cy="7612249"/>
          </a:xfrm>
          <a:prstGeom prst="rect">
            <a:avLst/>
          </a:prstGeom>
          <a:noFill/>
          <a:ln>
            <a:noFill/>
          </a:ln>
        </p:spPr>
        <p:txBody>
          <a:bodyPr anchorCtr="0" anchor="b" bIns="50800" lIns="50800" spcFirstLastPara="1" rIns="50800" wrap="square" tIns="50800">
            <a:normAutofit/>
          </a:bodyPr>
          <a:lstStyle>
            <a:lvl1pPr indent="-228600" lvl="0" marL="4572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1pPr>
            <a:lvl2pPr indent="-228600" lvl="1" marL="9144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2pPr>
            <a:lvl3pPr indent="-228600" lvl="2" marL="13716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3pPr>
            <a:lvl4pPr indent="-228600" lvl="3" marL="18288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4pPr>
            <a:lvl5pPr indent="-228600" lvl="4" marL="22860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59" name="Google Shape;59;p156"/>
          <p:cNvSpPr txBox="1"/>
          <p:nvPr>
            <p:ph idx="2" type="body"/>
          </p:nvPr>
        </p:nvSpPr>
        <p:spPr>
          <a:xfrm>
            <a:off x="1219200" y="9779000"/>
            <a:ext cx="21945599" cy="629921"/>
          </a:xfrm>
          <a:prstGeom prst="rect">
            <a:avLst/>
          </a:prstGeom>
          <a:noFill/>
          <a:ln>
            <a:noFill/>
          </a:ln>
        </p:spPr>
        <p:txBody>
          <a:bodyPr anchorCtr="0" anchor="t" bIns="50800" lIns="50800" spcFirstLastPara="1" rIns="50800" wrap="square" tIns="50800">
            <a:normAutofit/>
          </a:bodyPr>
          <a:lstStyle>
            <a:lvl1pPr indent="-228600" lvl="0" marL="457200" algn="ctr">
              <a:lnSpc>
                <a:spcPct val="110000"/>
              </a:lnSpc>
              <a:spcBef>
                <a:spcPts val="0"/>
              </a:spcBef>
              <a:spcAft>
                <a:spcPts val="0"/>
              </a:spcAft>
              <a:buClr>
                <a:srgbClr val="000000"/>
              </a:buClr>
              <a:buSzPts val="3200"/>
              <a:buFont typeface="Proxima Nova Extrabold"/>
              <a:buNone/>
              <a:defRPr b="0" sz="3200" cap="none">
                <a:solidFill>
                  <a:srgbClr val="000000"/>
                </a:solidFill>
                <a:latin typeface="Proxima Nova Extrabold"/>
                <a:ea typeface="Proxima Nova Extrabold"/>
                <a:cs typeface="Proxima Nova Extrabold"/>
                <a:sym typeface="Proxima Nova Extrabold"/>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60" name="Google Shape;60;p156"/>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rgbClr val="00BFF3"/>
        </a:solidFill>
      </p:bgPr>
    </p:bg>
    <p:spTree>
      <p:nvGrpSpPr>
        <p:cNvPr id="61" name="Shape 61"/>
        <p:cNvGrpSpPr/>
        <p:nvPr/>
      </p:nvGrpSpPr>
      <p:grpSpPr>
        <a:xfrm>
          <a:off x="0" y="0"/>
          <a:ext cx="0" cy="0"/>
          <a:chOff x="0" y="0"/>
          <a:chExt cx="0" cy="0"/>
        </a:xfrm>
      </p:grpSpPr>
      <p:sp>
        <p:nvSpPr>
          <p:cNvPr id="62" name="Google Shape;62;p157"/>
          <p:cNvSpPr txBox="1"/>
          <p:nvPr>
            <p:ph idx="1" type="body"/>
          </p:nvPr>
        </p:nvSpPr>
        <p:spPr>
          <a:xfrm>
            <a:off x="3771900" y="4464048"/>
            <a:ext cx="16840200" cy="4883152"/>
          </a:xfrm>
          <a:prstGeom prst="rect">
            <a:avLst/>
          </a:prstGeom>
          <a:noFill/>
          <a:ln>
            <a:noFill/>
          </a:ln>
        </p:spPr>
        <p:txBody>
          <a:bodyPr anchorCtr="0" anchor="ctr" bIns="50800" lIns="50800" spcFirstLastPara="1" rIns="50800" wrap="square" tIns="50800">
            <a:normAutofit/>
          </a:bodyPr>
          <a:lstStyle>
            <a:lvl1pPr indent="-228600" lvl="0" marL="457200" algn="l">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1pPr>
            <a:lvl2pPr indent="-228600" lvl="1" marL="914400" algn="l">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2pPr>
            <a:lvl3pPr indent="-228600" lvl="2" marL="1371600" algn="l">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3pPr>
            <a:lvl4pPr indent="-228600" lvl="3" marL="1828800" algn="l">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4pPr>
            <a:lvl5pPr indent="-228600" lvl="4" marL="2286000" algn="l">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63" name="Google Shape;63;p157"/>
          <p:cNvSpPr txBox="1"/>
          <p:nvPr>
            <p:ph idx="2" type="body"/>
          </p:nvPr>
        </p:nvSpPr>
        <p:spPr>
          <a:xfrm>
            <a:off x="4203700" y="9372600"/>
            <a:ext cx="16840200" cy="680721"/>
          </a:xfrm>
          <a:prstGeom prst="rect">
            <a:avLst/>
          </a:prstGeom>
          <a:noFill/>
          <a:ln>
            <a:noFill/>
          </a:ln>
        </p:spPr>
        <p:txBody>
          <a:bodyPr anchorCtr="0" anchor="t" bIns="50800" lIns="50800" spcFirstLastPara="1" rIns="50800" wrap="square" tIns="50800">
            <a:normAutofit/>
          </a:bodyPr>
          <a:lstStyle>
            <a:lvl1pPr indent="-228600" lvl="0" marL="457200" algn="l">
              <a:lnSpc>
                <a:spcPct val="112500"/>
              </a:lnSpc>
              <a:spcBef>
                <a:spcPts val="0"/>
              </a:spcBef>
              <a:spcAft>
                <a:spcPts val="0"/>
              </a:spcAft>
              <a:buClr>
                <a:srgbClr val="FFFFFF"/>
              </a:buClr>
              <a:buSzPts val="3200"/>
              <a:buFont typeface="Proxima Nova Extrabold"/>
              <a:buNone/>
              <a:defRPr b="0" sz="3200" cap="none">
                <a:solidFill>
                  <a:srgbClr val="FFFFFF"/>
                </a:solidFill>
                <a:latin typeface="Proxima Nova Extrabold"/>
                <a:ea typeface="Proxima Nova Extrabold"/>
                <a:cs typeface="Proxima Nova Extrabold"/>
                <a:sym typeface="Proxima Nova Extrabold"/>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64" name="Google Shape;64;p157"/>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showMasterSp="0">
  <p:cSld name="Photo - 3 Up">
    <p:spTree>
      <p:nvGrpSpPr>
        <p:cNvPr id="65" name="Shape 65"/>
        <p:cNvGrpSpPr/>
        <p:nvPr/>
      </p:nvGrpSpPr>
      <p:grpSpPr>
        <a:xfrm>
          <a:off x="0" y="0"/>
          <a:ext cx="0" cy="0"/>
          <a:chOff x="0" y="0"/>
          <a:chExt cx="0" cy="0"/>
        </a:xfrm>
      </p:grpSpPr>
      <p:sp>
        <p:nvSpPr>
          <p:cNvPr id="66" name="Google Shape;66;p158"/>
          <p:cNvSpPr/>
          <p:nvPr>
            <p:ph idx="2" type="pic"/>
          </p:nvPr>
        </p:nvSpPr>
        <p:spPr>
          <a:xfrm>
            <a:off x="635000" y="6832600"/>
            <a:ext cx="12877800" cy="8589928"/>
          </a:xfrm>
          <a:prstGeom prst="rect">
            <a:avLst/>
          </a:prstGeom>
          <a:noFill/>
          <a:ln>
            <a:noFill/>
          </a:ln>
        </p:spPr>
      </p:sp>
      <p:sp>
        <p:nvSpPr>
          <p:cNvPr id="67" name="Google Shape;67;p158"/>
          <p:cNvSpPr/>
          <p:nvPr>
            <p:ph idx="3" type="pic"/>
          </p:nvPr>
        </p:nvSpPr>
        <p:spPr>
          <a:xfrm>
            <a:off x="88900" y="-177800"/>
            <a:ext cx="14008100" cy="8157658"/>
          </a:xfrm>
          <a:prstGeom prst="rect">
            <a:avLst/>
          </a:prstGeom>
          <a:noFill/>
          <a:ln>
            <a:noFill/>
          </a:ln>
        </p:spPr>
      </p:sp>
      <p:sp>
        <p:nvSpPr>
          <p:cNvPr id="68" name="Google Shape;68;p158"/>
          <p:cNvSpPr/>
          <p:nvPr>
            <p:ph idx="4" type="pic"/>
          </p:nvPr>
        </p:nvSpPr>
        <p:spPr>
          <a:xfrm>
            <a:off x="12814300" y="-355600"/>
            <a:ext cx="12033950" cy="18034000"/>
          </a:xfrm>
          <a:prstGeom prst="rect">
            <a:avLst/>
          </a:prstGeom>
          <a:noFill/>
          <a:ln>
            <a:noFill/>
          </a:ln>
        </p:spPr>
      </p:sp>
      <p:sp>
        <p:nvSpPr>
          <p:cNvPr id="69" name="Google Shape;69;p158"/>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70" name="Shape 70"/>
        <p:cNvGrpSpPr/>
        <p:nvPr/>
      </p:nvGrpSpPr>
      <p:grpSpPr>
        <a:xfrm>
          <a:off x="0" y="0"/>
          <a:ext cx="0" cy="0"/>
          <a:chOff x="0" y="0"/>
          <a:chExt cx="0" cy="0"/>
        </a:xfrm>
      </p:grpSpPr>
      <p:sp>
        <p:nvSpPr>
          <p:cNvPr id="71" name="Google Shape;71;p159"/>
          <p:cNvSpPr/>
          <p:nvPr>
            <p:ph idx="2" type="pic"/>
          </p:nvPr>
        </p:nvSpPr>
        <p:spPr>
          <a:xfrm>
            <a:off x="635000" y="-1181110"/>
            <a:ext cx="23114000" cy="15417820"/>
          </a:xfrm>
          <a:prstGeom prst="rect">
            <a:avLst/>
          </a:prstGeom>
          <a:noFill/>
          <a:ln>
            <a:noFill/>
          </a:ln>
        </p:spPr>
      </p:sp>
      <p:sp>
        <p:nvSpPr>
          <p:cNvPr id="72" name="Google Shape;72;p159"/>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73" name="Shape 73"/>
        <p:cNvGrpSpPr/>
        <p:nvPr/>
      </p:nvGrpSpPr>
      <p:grpSpPr>
        <a:xfrm>
          <a:off x="0" y="0"/>
          <a:ext cx="0" cy="0"/>
          <a:chOff x="0" y="0"/>
          <a:chExt cx="0" cy="0"/>
        </a:xfrm>
      </p:grpSpPr>
      <p:sp>
        <p:nvSpPr>
          <p:cNvPr id="74" name="Google Shape;74;p160"/>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solidFill>
          <a:srgbClr val="FF987F"/>
        </a:solidFill>
      </p:bgPr>
    </p:bg>
    <p:spTree>
      <p:nvGrpSpPr>
        <p:cNvPr id="17" name="Shape 17"/>
        <p:cNvGrpSpPr/>
        <p:nvPr/>
      </p:nvGrpSpPr>
      <p:grpSpPr>
        <a:xfrm>
          <a:off x="0" y="0"/>
          <a:ext cx="0" cy="0"/>
          <a:chOff x="0" y="0"/>
          <a:chExt cx="0" cy="0"/>
        </a:xfrm>
      </p:grpSpPr>
      <p:sp>
        <p:nvSpPr>
          <p:cNvPr id="18" name="Google Shape;18;p149"/>
          <p:cNvSpPr txBox="1"/>
          <p:nvPr>
            <p:ph type="title"/>
          </p:nvPr>
        </p:nvSpPr>
        <p:spPr>
          <a:xfrm>
            <a:off x="1219200" y="4048125"/>
            <a:ext cx="21945600" cy="59309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FFFFFF"/>
              </a:buClr>
              <a:buSzPts val="14000"/>
              <a:buFont typeface="Arial"/>
              <a:buNone/>
              <a:defRPr sz="14000">
                <a:solidFill>
                  <a:srgbClr val="FFFFFF"/>
                </a:solidFill>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19" name="Google Shape;19;p149"/>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rgbClr val="FFC617"/>
        </a:solidFill>
      </p:bgPr>
    </p:bg>
    <p:spTree>
      <p:nvGrpSpPr>
        <p:cNvPr id="20" name="Shape 20"/>
        <p:cNvGrpSpPr/>
        <p:nvPr/>
      </p:nvGrpSpPr>
      <p:grpSpPr>
        <a:xfrm>
          <a:off x="0" y="0"/>
          <a:ext cx="0" cy="0"/>
          <a:chOff x="0" y="0"/>
          <a:chExt cx="0" cy="0"/>
        </a:xfrm>
      </p:grpSpPr>
      <p:sp>
        <p:nvSpPr>
          <p:cNvPr id="21" name="Google Shape;21;p150"/>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14000"/>
              <a:buFont typeface="Arial"/>
              <a:buNone/>
              <a:defRPr sz="14000">
                <a:solidFill>
                  <a:srgbClr val="FFFFFF"/>
                </a:solidFill>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22" name="Google Shape;22;p150"/>
          <p:cNvSpPr txBox="1"/>
          <p:nvPr>
            <p:ph idx="1" type="body"/>
          </p:nvPr>
        </p:nvSpPr>
        <p:spPr>
          <a:xfrm>
            <a:off x="1219200" y="3594100"/>
            <a:ext cx="21945600" cy="8902700"/>
          </a:xfrm>
          <a:prstGeom prst="rect">
            <a:avLst/>
          </a:prstGeom>
          <a:noFill/>
          <a:ln>
            <a:noFill/>
          </a:ln>
        </p:spPr>
        <p:txBody>
          <a:bodyPr anchorCtr="0" anchor="t" bIns="50800" lIns="50800" spcFirstLastPara="1" rIns="50800" wrap="square" tIns="50800">
            <a:normAutofit/>
          </a:bodyPr>
          <a:lstStyle>
            <a:lvl1pPr indent="-228600" lvl="0" marL="457200" algn="l">
              <a:lnSpc>
                <a:spcPct val="140000"/>
              </a:lnSpc>
              <a:spcBef>
                <a:spcPts val="0"/>
              </a:spcBef>
              <a:spcAft>
                <a:spcPts val="0"/>
              </a:spcAft>
              <a:buClr>
                <a:srgbClr val="000000"/>
              </a:buClr>
              <a:buSzPts val="5400"/>
              <a:buFont typeface="Proxima Nova"/>
              <a:buNone/>
              <a:defRPr sz="5400">
                <a:solidFill>
                  <a:srgbClr val="000000"/>
                </a:solidFill>
              </a:defRPr>
            </a:lvl1pPr>
            <a:lvl2pPr indent="-228600" lvl="1" marL="914400" algn="l">
              <a:lnSpc>
                <a:spcPct val="140000"/>
              </a:lnSpc>
              <a:spcBef>
                <a:spcPts val="0"/>
              </a:spcBef>
              <a:spcAft>
                <a:spcPts val="0"/>
              </a:spcAft>
              <a:buClr>
                <a:srgbClr val="000000"/>
              </a:buClr>
              <a:buSzPts val="5400"/>
              <a:buFont typeface="Proxima Nova"/>
              <a:buNone/>
              <a:defRPr sz="5400">
                <a:solidFill>
                  <a:srgbClr val="000000"/>
                </a:solidFill>
              </a:defRPr>
            </a:lvl2pPr>
            <a:lvl3pPr indent="-228600" lvl="2" marL="1371600" algn="l">
              <a:lnSpc>
                <a:spcPct val="140000"/>
              </a:lnSpc>
              <a:spcBef>
                <a:spcPts val="0"/>
              </a:spcBef>
              <a:spcAft>
                <a:spcPts val="0"/>
              </a:spcAft>
              <a:buClr>
                <a:srgbClr val="000000"/>
              </a:buClr>
              <a:buSzPts val="5400"/>
              <a:buFont typeface="Proxima Nova"/>
              <a:buNone/>
              <a:defRPr sz="5400">
                <a:solidFill>
                  <a:srgbClr val="000000"/>
                </a:solidFill>
              </a:defRPr>
            </a:lvl3pPr>
            <a:lvl4pPr indent="-228600" lvl="3" marL="1828800" algn="l">
              <a:lnSpc>
                <a:spcPct val="140000"/>
              </a:lnSpc>
              <a:spcBef>
                <a:spcPts val="0"/>
              </a:spcBef>
              <a:spcAft>
                <a:spcPts val="0"/>
              </a:spcAft>
              <a:buClr>
                <a:srgbClr val="000000"/>
              </a:buClr>
              <a:buSzPts val="5400"/>
              <a:buFont typeface="Proxima Nova"/>
              <a:buNone/>
              <a:defRPr sz="5400">
                <a:solidFill>
                  <a:srgbClr val="000000"/>
                </a:solidFill>
              </a:defRPr>
            </a:lvl4pPr>
            <a:lvl5pPr indent="-228600" lvl="4" marL="2286000" algn="l">
              <a:lnSpc>
                <a:spcPct val="140000"/>
              </a:lnSpc>
              <a:spcBef>
                <a:spcPts val="0"/>
              </a:spcBef>
              <a:spcAft>
                <a:spcPts val="0"/>
              </a:spcAft>
              <a:buClr>
                <a:srgbClr val="000000"/>
              </a:buClr>
              <a:buSzPts val="5400"/>
              <a:buFont typeface="Proxima Nova"/>
              <a:buNone/>
              <a:defRPr sz="5400">
                <a:solidFill>
                  <a:srgbClr val="000000"/>
                </a:solidFill>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23" name="Google Shape;23;p150"/>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24" name="Shape 24"/>
        <p:cNvGrpSpPr/>
        <p:nvPr/>
      </p:nvGrpSpPr>
      <p:grpSpPr>
        <a:xfrm>
          <a:off x="0" y="0"/>
          <a:ext cx="0" cy="0"/>
          <a:chOff x="0" y="0"/>
          <a:chExt cx="0" cy="0"/>
        </a:xfrm>
      </p:grpSpPr>
      <p:sp>
        <p:nvSpPr>
          <p:cNvPr id="25" name="Google Shape;25;p147"/>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514350" lvl="0" marL="457200" algn="l">
              <a:lnSpc>
                <a:spcPct val="120000"/>
              </a:lnSpc>
              <a:spcBef>
                <a:spcPts val="2400"/>
              </a:spcBef>
              <a:spcAft>
                <a:spcPts val="0"/>
              </a:spcAft>
              <a:buSzPts val="4500"/>
              <a:buChar char="-"/>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26" name="Google Shape;26;p147"/>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E31E25"/>
              </a:buClr>
              <a:buSzPts val="1800"/>
              <a:buNone/>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27" name="Google Shape;27;p147"/>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bg>
      <p:bgPr>
        <a:solidFill>
          <a:schemeClr val="accent6"/>
        </a:solidFill>
      </p:bgPr>
    </p:bg>
    <p:spTree>
      <p:nvGrpSpPr>
        <p:cNvPr id="28" name="Shape 28"/>
        <p:cNvGrpSpPr/>
        <p:nvPr/>
      </p:nvGrpSpPr>
      <p:grpSpPr>
        <a:xfrm>
          <a:off x="0" y="0"/>
          <a:ext cx="0" cy="0"/>
          <a:chOff x="0" y="0"/>
          <a:chExt cx="0" cy="0"/>
        </a:xfrm>
      </p:grpSpPr>
      <p:sp>
        <p:nvSpPr>
          <p:cNvPr id="29" name="Google Shape;29;p151"/>
          <p:cNvSpPr txBox="1"/>
          <p:nvPr>
            <p:ph idx="1" type="body"/>
          </p:nvPr>
        </p:nvSpPr>
        <p:spPr>
          <a:xfrm>
            <a:off x="1219200" y="4763675"/>
            <a:ext cx="21945600" cy="4192883"/>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1pPr>
            <a:lvl2pPr indent="-228600" lvl="1" marL="914400" algn="ctr">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2pPr>
            <a:lvl3pPr indent="-228600" lvl="2" marL="1371600" algn="ctr">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3pPr>
            <a:lvl4pPr indent="-228600" lvl="3" marL="1828800" algn="ctr">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4pPr>
            <a:lvl5pPr indent="-228600" lvl="4" marL="2286000" algn="ctr">
              <a:lnSpc>
                <a:spcPct val="8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30" name="Google Shape;30;p151"/>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1" name="Shape 31"/>
        <p:cNvGrpSpPr/>
        <p:nvPr/>
      </p:nvGrpSpPr>
      <p:grpSpPr>
        <a:xfrm>
          <a:off x="0" y="0"/>
          <a:ext cx="0" cy="0"/>
          <a:chOff x="0" y="0"/>
          <a:chExt cx="0" cy="0"/>
        </a:xfrm>
      </p:grpSpPr>
      <p:sp>
        <p:nvSpPr>
          <p:cNvPr id="32" name="Google Shape;32;p148"/>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514350" lvl="0" marL="457200" algn="l">
              <a:lnSpc>
                <a:spcPct val="120000"/>
              </a:lnSpc>
              <a:spcBef>
                <a:spcPts val="2400"/>
              </a:spcBef>
              <a:spcAft>
                <a:spcPts val="0"/>
              </a:spcAft>
              <a:buClr>
                <a:srgbClr val="E31E25"/>
              </a:buClr>
              <a:buSzPts val="4500"/>
              <a:buChar char="-"/>
              <a:defRPr/>
            </a:lvl1pPr>
            <a:lvl2pPr indent="-514350" lvl="1" marL="914400" algn="l">
              <a:lnSpc>
                <a:spcPct val="120000"/>
              </a:lnSpc>
              <a:spcBef>
                <a:spcPts val="2400"/>
              </a:spcBef>
              <a:spcAft>
                <a:spcPts val="0"/>
              </a:spcAft>
              <a:buClr>
                <a:srgbClr val="E31E25"/>
              </a:buClr>
              <a:buSzPts val="4500"/>
              <a:buChar char="-"/>
              <a:defRPr/>
            </a:lvl2pPr>
            <a:lvl3pPr indent="-514350" lvl="2" marL="1371600" algn="l">
              <a:lnSpc>
                <a:spcPct val="120000"/>
              </a:lnSpc>
              <a:spcBef>
                <a:spcPts val="2400"/>
              </a:spcBef>
              <a:spcAft>
                <a:spcPts val="0"/>
              </a:spcAft>
              <a:buClr>
                <a:srgbClr val="E31E25"/>
              </a:buClr>
              <a:buSzPts val="4500"/>
              <a:buChar char="-"/>
              <a:defRPr/>
            </a:lvl3pPr>
            <a:lvl4pPr indent="-514350" lvl="3" marL="1828800" algn="l">
              <a:lnSpc>
                <a:spcPct val="120000"/>
              </a:lnSpc>
              <a:spcBef>
                <a:spcPts val="2400"/>
              </a:spcBef>
              <a:spcAft>
                <a:spcPts val="0"/>
              </a:spcAft>
              <a:buClr>
                <a:srgbClr val="E31E25"/>
              </a:buClr>
              <a:buSzPts val="4500"/>
              <a:buChar char="-"/>
              <a:defRPr/>
            </a:lvl4pPr>
            <a:lvl5pPr indent="-514350" lvl="4" marL="2286000" algn="l">
              <a:lnSpc>
                <a:spcPct val="120000"/>
              </a:lnSpc>
              <a:spcBef>
                <a:spcPts val="2400"/>
              </a:spcBef>
              <a:spcAft>
                <a:spcPts val="0"/>
              </a:spcAft>
              <a:buClr>
                <a:srgbClr val="E31E25"/>
              </a:buClr>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33" name="Google Shape;33;p148"/>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bg>
      <p:bgPr>
        <a:noFill/>
      </p:bgPr>
    </p:bg>
    <p:spTree>
      <p:nvGrpSpPr>
        <p:cNvPr id="34" name="Shape 34"/>
        <p:cNvGrpSpPr/>
        <p:nvPr/>
      </p:nvGrpSpPr>
      <p:grpSpPr>
        <a:xfrm>
          <a:off x="0" y="0"/>
          <a:ext cx="0" cy="0"/>
          <a:chOff x="0" y="0"/>
          <a:chExt cx="0" cy="0"/>
        </a:xfrm>
      </p:grpSpPr>
      <p:sp>
        <p:nvSpPr>
          <p:cNvPr id="35" name="Google Shape;35;p152"/>
          <p:cNvSpPr/>
          <p:nvPr>
            <p:ph idx="2" type="pic"/>
          </p:nvPr>
        </p:nvSpPr>
        <p:spPr>
          <a:xfrm>
            <a:off x="-38100" y="-267934"/>
            <a:ext cx="24472902" cy="14251868"/>
          </a:xfrm>
          <a:prstGeom prst="rect">
            <a:avLst/>
          </a:prstGeom>
          <a:noFill/>
          <a:ln>
            <a:noFill/>
          </a:ln>
        </p:spPr>
      </p:sp>
      <p:sp>
        <p:nvSpPr>
          <p:cNvPr id="36" name="Google Shape;36;p152"/>
          <p:cNvSpPr txBox="1"/>
          <p:nvPr>
            <p:ph idx="1" type="body"/>
          </p:nvPr>
        </p:nvSpPr>
        <p:spPr>
          <a:xfrm>
            <a:off x="1219200" y="8648700"/>
            <a:ext cx="21945600" cy="209550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1pPr>
            <a:lvl2pPr indent="-228600" lvl="1" marL="9144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2pPr>
            <a:lvl3pPr indent="-228600" lvl="2" marL="13716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3pPr>
            <a:lvl4pPr indent="-228600" lvl="3" marL="18288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4pPr>
            <a:lvl5pPr indent="-228600" lvl="4" marL="22860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37" name="Google Shape;37;p152"/>
          <p:cNvSpPr txBox="1"/>
          <p:nvPr>
            <p:ph type="title"/>
          </p:nvPr>
        </p:nvSpPr>
        <p:spPr>
          <a:xfrm>
            <a:off x="1219200" y="3124200"/>
            <a:ext cx="21945600" cy="55245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22000"/>
              <a:buFont typeface="Arial"/>
              <a:buNone/>
              <a:defRPr sz="22000">
                <a:solidFill>
                  <a:srgbClr val="FFFFFF"/>
                </a:solidFill>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38" name="Google Shape;38;p152"/>
          <p:cNvSpPr txBox="1"/>
          <p:nvPr>
            <p:ph idx="3" type="body"/>
          </p:nvPr>
        </p:nvSpPr>
        <p:spPr>
          <a:xfrm>
            <a:off x="1219200" y="1917700"/>
            <a:ext cx="21945600" cy="711200"/>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FFFFFF"/>
              </a:buClr>
              <a:buSzPts val="3600"/>
              <a:buFont typeface="Proxima Nova Extrabold"/>
              <a:buNone/>
              <a:defRPr b="0" sz="3600" cap="none">
                <a:solidFill>
                  <a:srgbClr val="FFFFFF"/>
                </a:solidFill>
                <a:latin typeface="Proxima Nova Extrabold"/>
                <a:ea typeface="Proxima Nova Extrabold"/>
                <a:cs typeface="Proxima Nova Extrabold"/>
                <a:sym typeface="Proxima Nova Extrabold"/>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39" name="Google Shape;39;p152"/>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showMasterSp="0">
  <p:cSld name="Title &amp; Photo Alt">
    <p:bg>
      <p:bgPr>
        <a:solidFill>
          <a:srgbClr val="00BFF3"/>
        </a:solidFill>
      </p:bgPr>
    </p:bg>
    <p:spTree>
      <p:nvGrpSpPr>
        <p:cNvPr id="40" name="Shape 40"/>
        <p:cNvGrpSpPr/>
        <p:nvPr/>
      </p:nvGrpSpPr>
      <p:grpSpPr>
        <a:xfrm>
          <a:off x="0" y="0"/>
          <a:ext cx="0" cy="0"/>
          <a:chOff x="0" y="0"/>
          <a:chExt cx="0" cy="0"/>
        </a:xfrm>
      </p:grpSpPr>
      <p:sp>
        <p:nvSpPr>
          <p:cNvPr id="41" name="Google Shape;41;p153"/>
          <p:cNvSpPr txBox="1"/>
          <p:nvPr>
            <p:ph idx="1" type="body"/>
          </p:nvPr>
        </p:nvSpPr>
        <p:spPr>
          <a:xfrm>
            <a:off x="19100800" y="8229600"/>
            <a:ext cx="4584700" cy="312370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1pPr>
            <a:lvl2pPr indent="-228600" lvl="1" marL="9144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2pPr>
            <a:lvl3pPr indent="-228600" lvl="2" marL="13716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3pPr>
            <a:lvl4pPr indent="-228600" lvl="3" marL="18288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4pPr>
            <a:lvl5pPr indent="-228600" lvl="4" marL="22860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42" name="Google Shape;42;p153"/>
          <p:cNvSpPr/>
          <p:nvPr>
            <p:ph idx="2" type="pic"/>
          </p:nvPr>
        </p:nvSpPr>
        <p:spPr>
          <a:xfrm>
            <a:off x="528828" y="0"/>
            <a:ext cx="17992344" cy="12001500"/>
          </a:xfrm>
          <a:prstGeom prst="rect">
            <a:avLst/>
          </a:prstGeom>
          <a:noFill/>
          <a:ln>
            <a:noFill/>
          </a:ln>
        </p:spPr>
      </p:sp>
      <p:sp>
        <p:nvSpPr>
          <p:cNvPr id="43" name="Google Shape;43;p153"/>
          <p:cNvSpPr txBox="1"/>
          <p:nvPr>
            <p:ph type="title"/>
          </p:nvPr>
        </p:nvSpPr>
        <p:spPr>
          <a:xfrm>
            <a:off x="635000" y="7937906"/>
            <a:ext cx="17780000" cy="5651592"/>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FFD74C"/>
              </a:buClr>
              <a:buSzPts val="22000"/>
              <a:buFont typeface="Arial"/>
              <a:buNone/>
              <a:defRPr sz="22000">
                <a:solidFill>
                  <a:srgbClr val="FFD74C"/>
                </a:solidFill>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44" name="Google Shape;44;p153"/>
          <p:cNvSpPr/>
          <p:nvPr/>
        </p:nvSpPr>
        <p:spPr>
          <a:xfrm>
            <a:off x="19169012" y="11874500"/>
            <a:ext cx="1549401" cy="0"/>
          </a:xfrm>
          <a:prstGeom prst="ellipse">
            <a:avLst/>
          </a:prstGeom>
          <a:noFill/>
          <a:ln cap="flat" cmpd="sng" w="254000">
            <a:solidFill>
              <a:srgbClr val="FFD74C"/>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45" name="Google Shape;45;p153"/>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p:cSld name="Title, Bullets &amp; Photo">
    <p:spTree>
      <p:nvGrpSpPr>
        <p:cNvPr id="46" name="Shape 46"/>
        <p:cNvGrpSpPr/>
        <p:nvPr/>
      </p:nvGrpSpPr>
      <p:grpSpPr>
        <a:xfrm>
          <a:off x="0" y="0"/>
          <a:ext cx="0" cy="0"/>
          <a:chOff x="0" y="0"/>
          <a:chExt cx="0" cy="0"/>
        </a:xfrm>
      </p:grpSpPr>
      <p:sp>
        <p:nvSpPr>
          <p:cNvPr id="47" name="Google Shape;47;p154"/>
          <p:cNvSpPr txBox="1"/>
          <p:nvPr>
            <p:ph idx="1" type="body"/>
          </p:nvPr>
        </p:nvSpPr>
        <p:spPr>
          <a:xfrm>
            <a:off x="1219200" y="6311900"/>
            <a:ext cx="8356600" cy="6184900"/>
          </a:xfrm>
          <a:prstGeom prst="rect">
            <a:avLst/>
          </a:prstGeom>
          <a:noFill/>
          <a:ln>
            <a:noFill/>
          </a:ln>
        </p:spPr>
        <p:txBody>
          <a:bodyPr anchorCtr="0" anchor="t" bIns="50800" lIns="50800" spcFirstLastPara="1" rIns="50800" wrap="square" tIns="50800">
            <a:normAutofit/>
          </a:bodyPr>
          <a:lstStyle>
            <a:lvl1pPr indent="-514350" lvl="0" marL="457200" algn="l">
              <a:lnSpc>
                <a:spcPct val="120000"/>
              </a:lnSpc>
              <a:spcBef>
                <a:spcPts val="2400"/>
              </a:spcBef>
              <a:spcAft>
                <a:spcPts val="0"/>
              </a:spcAft>
              <a:buClr>
                <a:srgbClr val="E31E25"/>
              </a:buClr>
              <a:buSzPts val="4500"/>
              <a:buChar char="-"/>
              <a:defRPr/>
            </a:lvl1pPr>
            <a:lvl2pPr indent="-514350" lvl="1" marL="914400" algn="l">
              <a:lnSpc>
                <a:spcPct val="120000"/>
              </a:lnSpc>
              <a:spcBef>
                <a:spcPts val="2400"/>
              </a:spcBef>
              <a:spcAft>
                <a:spcPts val="0"/>
              </a:spcAft>
              <a:buClr>
                <a:srgbClr val="E31E25"/>
              </a:buClr>
              <a:buSzPts val="4500"/>
              <a:buChar char="-"/>
              <a:defRPr/>
            </a:lvl2pPr>
            <a:lvl3pPr indent="-514350" lvl="2" marL="1371600" algn="l">
              <a:lnSpc>
                <a:spcPct val="120000"/>
              </a:lnSpc>
              <a:spcBef>
                <a:spcPts val="2400"/>
              </a:spcBef>
              <a:spcAft>
                <a:spcPts val="0"/>
              </a:spcAft>
              <a:buClr>
                <a:srgbClr val="E31E25"/>
              </a:buClr>
              <a:buSzPts val="4500"/>
              <a:buChar char="-"/>
              <a:defRPr/>
            </a:lvl3pPr>
            <a:lvl4pPr indent="-514350" lvl="3" marL="1828800" algn="l">
              <a:lnSpc>
                <a:spcPct val="120000"/>
              </a:lnSpc>
              <a:spcBef>
                <a:spcPts val="2400"/>
              </a:spcBef>
              <a:spcAft>
                <a:spcPts val="0"/>
              </a:spcAft>
              <a:buClr>
                <a:srgbClr val="E31E25"/>
              </a:buClr>
              <a:buSzPts val="4500"/>
              <a:buChar char="-"/>
              <a:defRPr/>
            </a:lvl4pPr>
            <a:lvl5pPr indent="-514350" lvl="4" marL="2286000" algn="l">
              <a:lnSpc>
                <a:spcPct val="120000"/>
              </a:lnSpc>
              <a:spcBef>
                <a:spcPts val="2400"/>
              </a:spcBef>
              <a:spcAft>
                <a:spcPts val="0"/>
              </a:spcAft>
              <a:buClr>
                <a:srgbClr val="E31E25"/>
              </a:buClr>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sp>
        <p:nvSpPr>
          <p:cNvPr id="48" name="Google Shape;48;p154"/>
          <p:cNvSpPr txBox="1"/>
          <p:nvPr>
            <p:ph type="title"/>
          </p:nvPr>
        </p:nvSpPr>
        <p:spPr>
          <a:xfrm>
            <a:off x="1219200" y="2439639"/>
            <a:ext cx="8356600" cy="3068291"/>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E31E25"/>
              </a:buClr>
              <a:buSzPts val="1800"/>
              <a:buNone/>
              <a:defRPr/>
            </a:lvl1pPr>
            <a:lvl2pPr lvl="1" algn="l">
              <a:lnSpc>
                <a:spcPct val="80000"/>
              </a:lnSpc>
              <a:spcBef>
                <a:spcPts val="0"/>
              </a:spcBef>
              <a:spcAft>
                <a:spcPts val="0"/>
              </a:spcAft>
              <a:buClr>
                <a:srgbClr val="E31E25"/>
              </a:buClr>
              <a:buSzPts val="1800"/>
              <a:buNone/>
              <a:defRPr/>
            </a:lvl2pPr>
            <a:lvl3pPr lvl="2" algn="l">
              <a:lnSpc>
                <a:spcPct val="80000"/>
              </a:lnSpc>
              <a:spcBef>
                <a:spcPts val="0"/>
              </a:spcBef>
              <a:spcAft>
                <a:spcPts val="0"/>
              </a:spcAft>
              <a:buClr>
                <a:srgbClr val="E31E25"/>
              </a:buClr>
              <a:buSzPts val="1800"/>
              <a:buNone/>
              <a:defRPr/>
            </a:lvl3pPr>
            <a:lvl4pPr lvl="3" algn="l">
              <a:lnSpc>
                <a:spcPct val="80000"/>
              </a:lnSpc>
              <a:spcBef>
                <a:spcPts val="0"/>
              </a:spcBef>
              <a:spcAft>
                <a:spcPts val="0"/>
              </a:spcAft>
              <a:buClr>
                <a:srgbClr val="E31E25"/>
              </a:buClr>
              <a:buSzPts val="1800"/>
              <a:buNone/>
              <a:defRPr/>
            </a:lvl4pPr>
            <a:lvl5pPr lvl="4" algn="l">
              <a:lnSpc>
                <a:spcPct val="80000"/>
              </a:lnSpc>
              <a:spcBef>
                <a:spcPts val="0"/>
              </a:spcBef>
              <a:spcAft>
                <a:spcPts val="0"/>
              </a:spcAft>
              <a:buClr>
                <a:srgbClr val="E31E25"/>
              </a:buClr>
              <a:buSzPts val="1800"/>
              <a:buNone/>
              <a:defRPr/>
            </a:lvl5pPr>
            <a:lvl6pPr lvl="5" algn="l">
              <a:lnSpc>
                <a:spcPct val="80000"/>
              </a:lnSpc>
              <a:spcBef>
                <a:spcPts val="0"/>
              </a:spcBef>
              <a:spcAft>
                <a:spcPts val="0"/>
              </a:spcAft>
              <a:buClr>
                <a:srgbClr val="E31E25"/>
              </a:buClr>
              <a:buSzPts val="1800"/>
              <a:buNone/>
              <a:defRPr/>
            </a:lvl6pPr>
            <a:lvl7pPr lvl="6" algn="l">
              <a:lnSpc>
                <a:spcPct val="80000"/>
              </a:lnSpc>
              <a:spcBef>
                <a:spcPts val="0"/>
              </a:spcBef>
              <a:spcAft>
                <a:spcPts val="0"/>
              </a:spcAft>
              <a:buClr>
                <a:srgbClr val="E31E25"/>
              </a:buClr>
              <a:buSzPts val="1800"/>
              <a:buNone/>
              <a:defRPr/>
            </a:lvl7pPr>
            <a:lvl8pPr lvl="7" algn="l">
              <a:lnSpc>
                <a:spcPct val="80000"/>
              </a:lnSpc>
              <a:spcBef>
                <a:spcPts val="0"/>
              </a:spcBef>
              <a:spcAft>
                <a:spcPts val="0"/>
              </a:spcAft>
              <a:buClr>
                <a:srgbClr val="E31E25"/>
              </a:buClr>
              <a:buSzPts val="1800"/>
              <a:buNone/>
              <a:defRPr/>
            </a:lvl8pPr>
            <a:lvl9pPr lvl="8" algn="l">
              <a:lnSpc>
                <a:spcPct val="80000"/>
              </a:lnSpc>
              <a:spcBef>
                <a:spcPts val="0"/>
              </a:spcBef>
              <a:spcAft>
                <a:spcPts val="0"/>
              </a:spcAft>
              <a:buClr>
                <a:srgbClr val="E31E25"/>
              </a:buClr>
              <a:buSzPts val="1800"/>
              <a:buNone/>
              <a:defRPr/>
            </a:lvl9pPr>
          </a:lstStyle>
          <a:p/>
        </p:txBody>
      </p:sp>
      <p:sp>
        <p:nvSpPr>
          <p:cNvPr id="49" name="Google Shape;49;p154"/>
          <p:cNvSpPr/>
          <p:nvPr/>
        </p:nvSpPr>
        <p:spPr>
          <a:xfrm>
            <a:off x="10795000" y="0"/>
            <a:ext cx="13614400" cy="13716000"/>
          </a:xfrm>
          <a:prstGeom prst="rect">
            <a:avLst/>
          </a:prstGeom>
          <a:solidFill>
            <a:srgbClr val="FF987F"/>
          </a:solid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50" name="Google Shape;50;p154"/>
          <p:cNvSpPr/>
          <p:nvPr>
            <p:ph idx="2" type="pic"/>
          </p:nvPr>
        </p:nvSpPr>
        <p:spPr>
          <a:xfrm>
            <a:off x="8948526" y="-41532"/>
            <a:ext cx="21467137" cy="14286814"/>
          </a:xfrm>
          <a:prstGeom prst="rect">
            <a:avLst/>
          </a:prstGeom>
          <a:noFill/>
          <a:ln>
            <a:noFill/>
          </a:ln>
        </p:spPr>
      </p:sp>
      <p:sp>
        <p:nvSpPr>
          <p:cNvPr id="51" name="Google Shape;51;p154"/>
          <p:cNvSpPr txBox="1"/>
          <p:nvPr>
            <p:ph idx="3" type="body"/>
          </p:nvPr>
        </p:nvSpPr>
        <p:spPr>
          <a:xfrm>
            <a:off x="1219200" y="1574800"/>
            <a:ext cx="8356600" cy="770128"/>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E31E25"/>
              </a:buClr>
              <a:buSzPts val="3600"/>
              <a:buFont typeface="Proxima Nova Extrabold"/>
              <a:buNone/>
              <a:defRPr b="0" sz="3600" cap="none">
                <a:solidFill>
                  <a:srgbClr val="E31E25"/>
                </a:solidFill>
                <a:latin typeface="Proxima Nova Extrabold"/>
                <a:ea typeface="Proxima Nova Extrabold"/>
                <a:cs typeface="Proxima Nova Extrabold"/>
                <a:sym typeface="Proxima Nova Extrabold"/>
              </a:defRPr>
            </a:lvl1pPr>
            <a:lvl2pPr indent="-514350" lvl="1" marL="914400" algn="l">
              <a:lnSpc>
                <a:spcPct val="120000"/>
              </a:lnSpc>
              <a:spcBef>
                <a:spcPts val="2400"/>
              </a:spcBef>
              <a:spcAft>
                <a:spcPts val="0"/>
              </a:spcAft>
              <a:buSzPts val="4500"/>
              <a:buChar char="-"/>
              <a:defRPr/>
            </a:lvl2pPr>
            <a:lvl3pPr indent="-514350" lvl="2" marL="1371600" algn="l">
              <a:lnSpc>
                <a:spcPct val="120000"/>
              </a:lnSpc>
              <a:spcBef>
                <a:spcPts val="2400"/>
              </a:spcBef>
              <a:spcAft>
                <a:spcPts val="0"/>
              </a:spcAft>
              <a:buSzPts val="4500"/>
              <a:buChar char="-"/>
              <a:defRPr/>
            </a:lvl3pPr>
            <a:lvl4pPr indent="-514350" lvl="3" marL="1828800" algn="l">
              <a:lnSpc>
                <a:spcPct val="120000"/>
              </a:lnSpc>
              <a:spcBef>
                <a:spcPts val="2400"/>
              </a:spcBef>
              <a:spcAft>
                <a:spcPts val="0"/>
              </a:spcAft>
              <a:buSzPts val="4500"/>
              <a:buChar char="-"/>
              <a:defRPr/>
            </a:lvl4pPr>
            <a:lvl5pPr indent="-514350" lvl="4" marL="2286000" algn="l">
              <a:lnSpc>
                <a:spcPct val="120000"/>
              </a:lnSpc>
              <a:spcBef>
                <a:spcPts val="2400"/>
              </a:spcBef>
              <a:spcAft>
                <a:spcPts val="0"/>
              </a:spcAft>
              <a:buSzPts val="4500"/>
              <a:buChar char="-"/>
              <a:defRPr/>
            </a:lvl5pPr>
            <a:lvl6pPr indent="-514350" lvl="5" marL="2743200" algn="l">
              <a:lnSpc>
                <a:spcPct val="120000"/>
              </a:lnSpc>
              <a:spcBef>
                <a:spcPts val="2400"/>
              </a:spcBef>
              <a:spcAft>
                <a:spcPts val="0"/>
              </a:spcAft>
              <a:buSzPts val="4500"/>
              <a:buChar char="-"/>
              <a:defRPr/>
            </a:lvl6pPr>
            <a:lvl7pPr indent="-514350" lvl="6" marL="3200400" algn="l">
              <a:lnSpc>
                <a:spcPct val="120000"/>
              </a:lnSpc>
              <a:spcBef>
                <a:spcPts val="2400"/>
              </a:spcBef>
              <a:spcAft>
                <a:spcPts val="0"/>
              </a:spcAft>
              <a:buSzPts val="4500"/>
              <a:buChar char="-"/>
              <a:defRPr/>
            </a:lvl7pPr>
            <a:lvl8pPr indent="-514350" lvl="7" marL="3657600" algn="l">
              <a:lnSpc>
                <a:spcPct val="120000"/>
              </a:lnSpc>
              <a:spcBef>
                <a:spcPts val="2400"/>
              </a:spcBef>
              <a:spcAft>
                <a:spcPts val="0"/>
              </a:spcAft>
              <a:buSzPts val="4500"/>
              <a:buChar char="-"/>
              <a:defRPr/>
            </a:lvl8pPr>
            <a:lvl9pPr indent="-514350" lvl="8" marL="4114800" algn="l">
              <a:lnSpc>
                <a:spcPct val="120000"/>
              </a:lnSpc>
              <a:spcBef>
                <a:spcPts val="2400"/>
              </a:spcBef>
              <a:spcAft>
                <a:spcPts val="0"/>
              </a:spcAft>
              <a:buSzPts val="4500"/>
              <a:buChar char="-"/>
              <a:defRPr/>
            </a:lvl9pPr>
          </a:lstStyle>
          <a:p/>
        </p:txBody>
      </p:sp>
      <p:pic>
        <p:nvPicPr>
          <p:cNvPr descr="AD_4nXcw3sFZ5fvoUW8Sz5O_sj7dWA80zgWYI5OoGX_jg12NrHXmE1zMKILcUFVC4oEG-tOCwSSc-Cw_CQKUBxpxWDpHdJTUKhbD-4AEV2qy-BtiIMSGEmFG4BPjl_NSFEs7Yco6EPAxtBeF3lY8FvigHEbGiPiV.png" id="52" name="Google Shape;52;p154"/>
          <p:cNvPicPr preferRelativeResize="0"/>
          <p:nvPr/>
        </p:nvPicPr>
        <p:blipFill rotWithShape="1">
          <a:blip r:embed="rId2">
            <a:alphaModFix/>
          </a:blip>
          <a:srcRect b="0" l="0" r="0" t="0"/>
          <a:stretch/>
        </p:blipFill>
        <p:spPr>
          <a:xfrm>
            <a:off x="21016959" y="11826773"/>
            <a:ext cx="1413256" cy="979764"/>
          </a:xfrm>
          <a:prstGeom prst="rect">
            <a:avLst/>
          </a:prstGeom>
          <a:noFill/>
          <a:ln>
            <a:noFill/>
          </a:ln>
        </p:spPr>
      </p:pic>
      <p:sp>
        <p:nvSpPr>
          <p:cNvPr id="53" name="Google Shape;53;p154"/>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4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895350" lvl="0" marL="4572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1pPr>
            <a:lvl2pPr indent="-895350" lvl="1" marL="9144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2pPr>
            <a:lvl3pPr indent="-895350" lvl="2" marL="13716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3pPr>
            <a:lvl4pPr indent="-895350" lvl="3" marL="18288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4pPr>
            <a:lvl5pPr indent="-895350" lvl="4" marL="22860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5pPr>
            <a:lvl6pPr indent="-895350" lvl="5" marL="27432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6pPr>
            <a:lvl7pPr indent="-895350" lvl="6" marL="32004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7pPr>
            <a:lvl8pPr indent="-895350" lvl="7" marL="36576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8pPr>
            <a:lvl9pPr indent="-895350" lvl="8" marL="4114800" marR="0" rtl="0" algn="l">
              <a:lnSpc>
                <a:spcPct val="12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9pPr>
          </a:lstStyle>
          <a:p/>
        </p:txBody>
      </p:sp>
      <p:sp>
        <p:nvSpPr>
          <p:cNvPr id="7" name="Google Shape;7;p145"/>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1pPr>
            <a:lvl2pPr lvl="1"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2pPr>
            <a:lvl3pPr lvl="2"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3pPr>
            <a:lvl4pPr lvl="3"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4pPr>
            <a:lvl5pPr lvl="4"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5pPr>
            <a:lvl6pPr lvl="5"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6pPr>
            <a:lvl7pPr lvl="6"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7pPr>
            <a:lvl8pPr lvl="7"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8pPr>
            <a:lvl9pPr lvl="8" marR="0" rtl="0" algn="l">
              <a:lnSpc>
                <a:spcPct val="80000"/>
              </a:lnSpc>
              <a:spcBef>
                <a:spcPts val="0"/>
              </a:spcBef>
              <a:spcAft>
                <a:spcPts val="0"/>
              </a:spcAft>
              <a:buClr>
                <a:srgbClr val="E31E25"/>
              </a:buClr>
              <a:buSzPts val="11600"/>
              <a:buFont typeface="Arial"/>
              <a:buNone/>
              <a:defRPr b="0" i="0" sz="11600" u="none" cap="none" strike="noStrike">
                <a:solidFill>
                  <a:srgbClr val="E31E25"/>
                </a:solidFill>
                <a:latin typeface="Arial"/>
                <a:ea typeface="Arial"/>
                <a:cs typeface="Arial"/>
                <a:sym typeface="Arial"/>
              </a:defRPr>
            </a:lvl9pPr>
          </a:lstStyle>
          <a:p/>
        </p:txBody>
      </p:sp>
      <p:pic>
        <p:nvPicPr>
          <p:cNvPr descr="AD_4nXcw3sFZ5fvoUW8Sz5O_sj7dWA80zgWYI5OoGX_jg12NrHXmE1zMKILcUFVC4oEG-tOCwSSc-Cw_CQKUBxpxWDpHdJTUKhbD-4AEV2qy-BtiIMSGEmFG4BPjl_NSFEs7Yco6EPAxtBeF3lY8FvigHEbGiPiV.png" id="8" name="Google Shape;8;p145"/>
          <p:cNvPicPr preferRelativeResize="0"/>
          <p:nvPr/>
        </p:nvPicPr>
        <p:blipFill rotWithShape="1">
          <a:blip r:embed="rId1">
            <a:alphaModFix/>
          </a:blip>
          <a:srcRect b="0" l="0" r="0" t="0"/>
          <a:stretch/>
        </p:blipFill>
        <p:spPr>
          <a:xfrm>
            <a:off x="21016959" y="11826773"/>
            <a:ext cx="1413256" cy="979764"/>
          </a:xfrm>
          <a:prstGeom prst="rect">
            <a:avLst/>
          </a:prstGeom>
          <a:noFill/>
          <a:ln>
            <a:noFill/>
          </a:ln>
        </p:spPr>
      </p:pic>
      <p:sp>
        <p:nvSpPr>
          <p:cNvPr id="9" name="Google Shape;9;p145"/>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2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
          <p:cNvSpPr txBox="1"/>
          <p:nvPr>
            <p:ph idx="4294967295" type="ctrTitle"/>
          </p:nvPr>
        </p:nvSpPr>
        <p:spPr>
          <a:xfrm>
            <a:off x="483150" y="2965800"/>
            <a:ext cx="21945600" cy="5524500"/>
          </a:xfrm>
          <a:prstGeom prst="rect">
            <a:avLst/>
          </a:prstGeom>
          <a:noFill/>
          <a:ln>
            <a:noFill/>
          </a:ln>
        </p:spPr>
        <p:txBody>
          <a:bodyPr anchorCtr="0" anchor="t" bIns="50800" lIns="50800" spcFirstLastPara="1" rIns="50800" wrap="square" tIns="50800">
            <a:noAutofit/>
          </a:bodyPr>
          <a:lstStyle/>
          <a:p>
            <a:pPr indent="0" lvl="0" marL="0" marR="0" rtl="0" algn="ctr">
              <a:lnSpc>
                <a:spcPct val="80000"/>
              </a:lnSpc>
              <a:spcBef>
                <a:spcPts val="0"/>
              </a:spcBef>
              <a:spcAft>
                <a:spcPts val="0"/>
              </a:spcAft>
              <a:buClr>
                <a:srgbClr val="E31E25"/>
              </a:buClr>
              <a:buSzPts val="19206"/>
              <a:buFont typeface="Arial"/>
              <a:buNone/>
            </a:pPr>
            <a:r>
              <a:rPr b="1" i="0" lang="en-US" sz="9600" u="none" cap="none" strike="noStrike">
                <a:solidFill>
                  <a:srgbClr val="FFFFFF"/>
                </a:solidFill>
                <a:latin typeface="Caveat"/>
                <a:ea typeface="Caveat"/>
                <a:cs typeface="Caveat"/>
                <a:sym typeface="Caveat"/>
              </a:rPr>
              <a:t>MÒDUL 02</a:t>
            </a:r>
            <a:endParaRPr b="1" i="0" sz="9600" u="none" cap="none" strike="noStrike">
              <a:solidFill>
                <a:srgbClr val="FFFFFF"/>
              </a:solidFill>
              <a:latin typeface="Caveat"/>
              <a:ea typeface="Caveat"/>
              <a:cs typeface="Caveat"/>
              <a:sym typeface="Caveat"/>
            </a:endParaRPr>
          </a:p>
          <a:p>
            <a:pPr indent="0" lvl="0" marL="0" marR="0" rtl="0" algn="ctr">
              <a:lnSpc>
                <a:spcPct val="80000"/>
              </a:lnSpc>
              <a:spcBef>
                <a:spcPts val="0"/>
              </a:spcBef>
              <a:spcAft>
                <a:spcPts val="0"/>
              </a:spcAft>
              <a:buClr>
                <a:srgbClr val="E31E25"/>
              </a:buClr>
              <a:buSzPts val="19206"/>
              <a:buFont typeface="Arial"/>
              <a:buNone/>
            </a:pPr>
            <a:r>
              <a:t/>
            </a:r>
            <a:endParaRPr b="1" i="0" sz="9600" u="none" cap="none" strike="noStrike">
              <a:solidFill>
                <a:srgbClr val="FFFFFF"/>
              </a:solidFill>
              <a:latin typeface="Caveat"/>
              <a:ea typeface="Caveat"/>
              <a:cs typeface="Caveat"/>
              <a:sym typeface="Caveat"/>
            </a:endParaRPr>
          </a:p>
          <a:p>
            <a:pPr indent="0" lvl="0" marL="0" marR="0" rtl="0" algn="ctr">
              <a:lnSpc>
                <a:spcPct val="80000"/>
              </a:lnSpc>
              <a:spcBef>
                <a:spcPts val="0"/>
              </a:spcBef>
              <a:spcAft>
                <a:spcPts val="0"/>
              </a:spcAft>
              <a:buClr>
                <a:srgbClr val="E31E25"/>
              </a:buClr>
              <a:buSzPts val="19206"/>
              <a:buFont typeface="Arial"/>
              <a:buNone/>
            </a:pPr>
            <a:r>
              <a:rPr b="1" i="0" lang="en-US" sz="9600" u="none" cap="none" strike="noStrike">
                <a:solidFill>
                  <a:srgbClr val="FFFFFF"/>
                </a:solidFill>
                <a:latin typeface="Caveat"/>
                <a:ea typeface="Caveat"/>
                <a:cs typeface="Caveat"/>
                <a:sym typeface="Caveat"/>
              </a:rPr>
              <a:t>SISTEMES OPERATIUS MONOLLOC</a:t>
            </a:r>
            <a:endParaRPr b="1" i="0" sz="9600" u="none" cap="none" strike="noStrike">
              <a:solidFill>
                <a:srgbClr val="FFFFFF"/>
              </a:solidFill>
              <a:latin typeface="Caveat"/>
              <a:ea typeface="Caveat"/>
              <a:cs typeface="Caveat"/>
              <a:sym typeface="Caveat"/>
            </a:endParaRPr>
          </a:p>
        </p:txBody>
      </p:sp>
      <p:sp>
        <p:nvSpPr>
          <p:cNvPr id="80" name="Google Shape;80;p1"/>
          <p:cNvSpPr txBox="1"/>
          <p:nvPr/>
        </p:nvSpPr>
        <p:spPr>
          <a:xfrm>
            <a:off x="1349243" y="9906992"/>
            <a:ext cx="13500000" cy="8229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5200"/>
              <a:buFont typeface="Proxima Nova Semibold"/>
              <a:buNone/>
            </a:pPr>
            <a:r>
              <a:rPr b="0" i="0" lang="en-US" sz="5200" u="none" cap="none" strike="noStrike">
                <a:solidFill>
                  <a:srgbClr val="000000"/>
                </a:solidFill>
                <a:latin typeface="Proxima Nova Semibold"/>
                <a:ea typeface="Proxima Nova Semibold"/>
                <a:cs typeface="Proxima Nova Semibold"/>
                <a:sym typeface="Proxima Nova Semibold"/>
              </a:rPr>
              <a:t>SMX - Sistemes microinformàtics i xarxes</a:t>
            </a:r>
            <a:endParaRPr b="0" i="0" sz="1400" u="none" cap="none" strike="noStrike">
              <a:solidFill>
                <a:srgbClr val="000000"/>
              </a:solidFill>
              <a:latin typeface="Arial"/>
              <a:ea typeface="Arial"/>
              <a:cs typeface="Arial"/>
              <a:sym typeface="Arial"/>
            </a:endParaRPr>
          </a:p>
        </p:txBody>
      </p:sp>
      <p:pic>
        <p:nvPicPr>
          <p:cNvPr descr="logoitp-1.png" id="81" name="Google Shape;81;p1"/>
          <p:cNvPicPr preferRelativeResize="0"/>
          <p:nvPr/>
        </p:nvPicPr>
        <p:blipFill rotWithShape="1">
          <a:blip r:embed="rId3">
            <a:alphaModFix/>
          </a:blip>
          <a:srcRect b="0" l="0" r="0" t="0"/>
          <a:stretch/>
        </p:blipFill>
        <p:spPr>
          <a:xfrm>
            <a:off x="21530905" y="10538607"/>
            <a:ext cx="2336801" cy="2095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1219200" y="2602775"/>
            <a:ext cx="21945600" cy="8763000"/>
          </a:xfrm>
          <a:prstGeom prst="rect">
            <a:avLst/>
          </a:prstGeom>
          <a:noFill/>
          <a:ln>
            <a:noFill/>
          </a:ln>
        </p:spPr>
        <p:txBody>
          <a:bodyPr anchorCtr="0" anchor="t" bIns="50800" lIns="50800" spcFirstLastPara="1" rIns="50800" wrap="square" tIns="50800">
            <a:normAutofit lnSpcReduction="10000"/>
          </a:bodyPr>
          <a:lstStyle/>
          <a:p>
            <a:pPr indent="-832757" lvl="0" marL="832757" rtl="0" algn="l">
              <a:lnSpc>
                <a:spcPct val="120000"/>
              </a:lnSpc>
              <a:spcBef>
                <a:spcPts val="0"/>
              </a:spcBef>
              <a:spcAft>
                <a:spcPts val="0"/>
              </a:spcAft>
              <a:buSzPts val="12750"/>
              <a:buFont typeface="Proxima Nova"/>
              <a:buChar char="-"/>
            </a:pPr>
            <a:r>
              <a:rPr lang="en-US" sz="5100"/>
              <a:t>La placa base. </a:t>
            </a:r>
            <a:r>
              <a:rPr b="0" lang="en-US"/>
              <a:t>És la placa principal del sistema informàtic on trobem diferents circuits impresos on es connecten la resta d’elements de maquinari.</a:t>
            </a:r>
            <a:endParaRPr/>
          </a:p>
          <a:p>
            <a:pPr indent="-832757" lvl="0" marL="832757" rtl="0" algn="l">
              <a:lnSpc>
                <a:spcPct val="120000"/>
              </a:lnSpc>
              <a:spcBef>
                <a:spcPts val="0"/>
              </a:spcBef>
              <a:spcAft>
                <a:spcPts val="0"/>
              </a:spcAft>
              <a:buSzPts val="12750"/>
              <a:buFont typeface="Proxima Nova"/>
              <a:buChar char="-"/>
            </a:pPr>
            <a:r>
              <a:rPr lang="en-US" sz="5100"/>
              <a:t>El microprocessador. </a:t>
            </a:r>
            <a:r>
              <a:rPr b="0" lang="en-US"/>
              <a:t>És l’encarregat d’executar els programes informàtics. Executa les instruccions fent operacions aritmètiques i lògiques simples.</a:t>
            </a:r>
            <a:endParaRPr/>
          </a:p>
          <a:p>
            <a:pPr indent="-832757" lvl="0" marL="832757" rtl="0" algn="l">
              <a:lnSpc>
                <a:spcPct val="120000"/>
              </a:lnSpc>
              <a:spcBef>
                <a:spcPts val="0"/>
              </a:spcBef>
              <a:spcAft>
                <a:spcPts val="0"/>
              </a:spcAft>
              <a:buSzPts val="12750"/>
              <a:buFont typeface="Proxima Nova"/>
              <a:buChar char="-"/>
            </a:pPr>
            <a:r>
              <a:rPr lang="en-US" sz="5100"/>
              <a:t>La memòria principal. </a:t>
            </a:r>
            <a:r>
              <a:rPr b="0" lang="en-US"/>
              <a:t>És la memòria del sistema informàtic on s’emmagatzemen temporalment les dades i els programes que està executant el microprocessador.</a:t>
            </a:r>
            <a:endParaRPr/>
          </a:p>
        </p:txBody>
      </p:sp>
      <p:sp>
        <p:nvSpPr>
          <p:cNvPr id="135" name="Google Shape;135;p14"/>
          <p:cNvSpPr txBox="1"/>
          <p:nvPr>
            <p:ph type="title"/>
          </p:nvPr>
        </p:nvSpPr>
        <p:spPr>
          <a:xfrm>
            <a:off x="1219200" y="4651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 COMPONENTS FÍSICS: EL MAQUINARI</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116baa8b52_0_15"/>
          <p:cNvSpPr txBox="1"/>
          <p:nvPr>
            <p:ph idx="1" type="body"/>
          </p:nvPr>
        </p:nvSpPr>
        <p:spPr>
          <a:xfrm>
            <a:off x="1219200" y="4953000"/>
            <a:ext cx="109221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300"/>
              <a:buFont typeface="Proxima Nova"/>
              <a:buNone/>
            </a:pPr>
            <a:r>
              <a:rPr b="0" lang="en-US"/>
              <a:t>Els sistemes transaccionals són especialment rellevants en aplicacions crítiques, com les bases de dades, on la integritat de les dades és essencial. En els sistemes d’arxius, aquests mecanismes asseguren que les operacions d’escriptura i modificació siguin segures i fiables.</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p:txBody>
      </p:sp>
      <p:sp>
        <p:nvSpPr>
          <p:cNvPr id="738" name="Google Shape;738;g3116baa8b52_0_15"/>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6.1</a:t>
            </a:r>
            <a:r>
              <a:rPr b="0" i="0" lang="en-US" sz="11600" u="none" cap="none" strike="noStrike">
                <a:solidFill>
                  <a:srgbClr val="E31E25"/>
                </a:solidFill>
                <a:latin typeface="Arial"/>
                <a:ea typeface="Arial"/>
                <a:cs typeface="Arial"/>
                <a:sym typeface="Arial"/>
              </a:rPr>
              <a:t> </a:t>
            </a:r>
            <a:r>
              <a:rPr lang="en-US"/>
              <a:t>Introducció als Sistemes Transaccionals </a:t>
            </a:r>
            <a:endParaRPr/>
          </a:p>
          <a:p>
            <a:pPr indent="0" lvl="0" marL="0" rtl="0" algn="l">
              <a:lnSpc>
                <a:spcPct val="80000"/>
              </a:lnSpc>
              <a:spcBef>
                <a:spcPts val="0"/>
              </a:spcBef>
              <a:spcAft>
                <a:spcPts val="0"/>
              </a:spcAft>
              <a:buClr>
                <a:srgbClr val="E31E25"/>
              </a:buClr>
              <a:buSzPct val="100000"/>
              <a:buFont typeface="Arial"/>
              <a:buNone/>
            </a:pPr>
            <a:r>
              <a:t/>
            </a:r>
            <a:endParaRPr/>
          </a:p>
        </p:txBody>
      </p:sp>
      <p:pic>
        <p:nvPicPr>
          <p:cNvPr id="739" name="Google Shape;739;g3116baa8b52_0_15"/>
          <p:cNvPicPr preferRelativeResize="0"/>
          <p:nvPr/>
        </p:nvPicPr>
        <p:blipFill>
          <a:blip r:embed="rId3">
            <a:alphaModFix/>
          </a:blip>
          <a:stretch>
            <a:fillRect/>
          </a:stretch>
        </p:blipFill>
        <p:spPr>
          <a:xfrm>
            <a:off x="14925025" y="3879650"/>
            <a:ext cx="7285801" cy="72858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3116baa8b52_0_21"/>
          <p:cNvSpPr txBox="1"/>
          <p:nvPr>
            <p:ph idx="1" type="body"/>
          </p:nvPr>
        </p:nvSpPr>
        <p:spPr>
          <a:xfrm>
            <a:off x="1219200" y="4953000"/>
            <a:ext cx="22338300" cy="8763000"/>
          </a:xfrm>
          <a:prstGeom prst="rect">
            <a:avLst/>
          </a:prstGeom>
          <a:noFill/>
          <a:ln>
            <a:noFill/>
          </a:ln>
        </p:spPr>
        <p:txBody>
          <a:bodyPr anchorCtr="0" anchor="t" bIns="50800" lIns="50800" spcFirstLastPara="1" rIns="50800" wrap="square" tIns="50800">
            <a:normAutofit fontScale="70000" lnSpcReduction="10000"/>
          </a:bodyPr>
          <a:lstStyle/>
          <a:p>
            <a:pPr indent="0" lvl="0" marL="0" rtl="0" algn="just">
              <a:lnSpc>
                <a:spcPct val="120000"/>
              </a:lnSpc>
              <a:spcBef>
                <a:spcPts val="0"/>
              </a:spcBef>
              <a:spcAft>
                <a:spcPts val="0"/>
              </a:spcAft>
              <a:buClr>
                <a:srgbClr val="53585F"/>
              </a:buClr>
              <a:buSzPct val="102380"/>
              <a:buFont typeface="Proxima Nova"/>
              <a:buNone/>
            </a:pPr>
            <a:r>
              <a:rPr b="0" lang="en-US"/>
              <a:t>Hi ha sistemes d’arxius que incorporen característiques transaccionals. Entre ells destaquen:</a:t>
            </a:r>
            <a:endParaRPr b="0"/>
          </a:p>
          <a:p>
            <a:pPr indent="0" lvl="0" marL="0" rtl="0" algn="just">
              <a:lnSpc>
                <a:spcPct val="120000"/>
              </a:lnSpc>
              <a:spcBef>
                <a:spcPts val="0"/>
              </a:spcBef>
              <a:spcAft>
                <a:spcPts val="0"/>
              </a:spcAft>
              <a:buClr>
                <a:srgbClr val="53585F"/>
              </a:buClr>
              <a:buSzPct val="102380"/>
              <a:buFont typeface="Proxima Nova"/>
              <a:buNone/>
            </a:pPr>
            <a:r>
              <a:t/>
            </a:r>
            <a:endParaRPr b="0"/>
          </a:p>
          <a:p>
            <a:pPr indent="-428625" lvl="0" marL="457200" rtl="0" algn="just">
              <a:lnSpc>
                <a:spcPct val="120000"/>
              </a:lnSpc>
              <a:spcBef>
                <a:spcPts val="0"/>
              </a:spcBef>
              <a:spcAft>
                <a:spcPts val="0"/>
              </a:spcAft>
              <a:buSzPct val="107142"/>
              <a:buChar char="-"/>
            </a:pPr>
            <a:r>
              <a:rPr lang="en-US"/>
              <a:t>NTFS</a:t>
            </a:r>
            <a:r>
              <a:rPr b="0" lang="en-US"/>
              <a:t> (New Technology File System): En els sistemes operatius Windows, NTFS suporta transaccions mitjançant l’ús del Journal (o registre), que emmagatzema un historial de canvis abans de realitzar-los. En cas de fallada, el sistema pot revertir a un estat coherent.</a:t>
            </a:r>
            <a:endParaRPr b="0"/>
          </a:p>
          <a:p>
            <a:pPr indent="0" lvl="0" marL="457200" rtl="0" algn="just">
              <a:lnSpc>
                <a:spcPct val="120000"/>
              </a:lnSpc>
              <a:spcBef>
                <a:spcPts val="0"/>
              </a:spcBef>
              <a:spcAft>
                <a:spcPts val="0"/>
              </a:spcAft>
              <a:buNone/>
            </a:pPr>
            <a:r>
              <a:t/>
            </a:r>
            <a:endParaRPr b="0"/>
          </a:p>
          <a:p>
            <a:pPr indent="-428625" lvl="0" marL="457200" rtl="0" algn="just">
              <a:lnSpc>
                <a:spcPct val="120000"/>
              </a:lnSpc>
              <a:spcBef>
                <a:spcPts val="0"/>
              </a:spcBef>
              <a:spcAft>
                <a:spcPts val="0"/>
              </a:spcAft>
              <a:buSzPct val="107142"/>
              <a:buChar char="-"/>
            </a:pPr>
            <a:r>
              <a:rPr lang="en-US"/>
              <a:t>ext4 </a:t>
            </a:r>
            <a:r>
              <a:rPr b="0" lang="en-US"/>
              <a:t>(Extended File System 4): Utilitzat en sistemes Linux, ext4 inclou un sistema de journaling que permet registrar operacions d’escriptura abans que s’apliquin. Això assegura que el sistema d’arxius es pugui recuperar ràpidament en cas de fallada.</a:t>
            </a:r>
            <a:endParaRPr b="0"/>
          </a:p>
          <a:p>
            <a:pPr indent="0" lvl="0" marL="457200" rtl="0" algn="just">
              <a:lnSpc>
                <a:spcPct val="120000"/>
              </a:lnSpc>
              <a:spcBef>
                <a:spcPts val="0"/>
              </a:spcBef>
              <a:spcAft>
                <a:spcPts val="0"/>
              </a:spcAft>
              <a:buNone/>
            </a:pPr>
            <a:r>
              <a:t/>
            </a:r>
            <a:endParaRPr b="0"/>
          </a:p>
          <a:p>
            <a:pPr indent="-428625" lvl="0" marL="457200" rtl="0" algn="just">
              <a:lnSpc>
                <a:spcPct val="120000"/>
              </a:lnSpc>
              <a:spcBef>
                <a:spcPts val="0"/>
              </a:spcBef>
              <a:spcAft>
                <a:spcPts val="0"/>
              </a:spcAft>
              <a:buSzPct val="107142"/>
              <a:buChar char="-"/>
            </a:pPr>
            <a:r>
              <a:rPr lang="en-US"/>
              <a:t>ZFS </a:t>
            </a:r>
            <a:r>
              <a:rPr b="0" lang="en-US"/>
              <a:t>(Zettabyte File System): ZFS, utilitzat en sistemes com FreeBSD i Solaris, és altament transaccional i suporta verificació de dades i auto-recuperació. Aquest sistema d’arxius manté la integritat a nivell de blocs de dades, sent ideal per a aplicacions on la fiabilitat de les dades és primordial.</a:t>
            </a:r>
            <a:endParaRPr b="0"/>
          </a:p>
          <a:p>
            <a:pPr indent="0" lvl="0" marL="457200" rtl="0" algn="just">
              <a:lnSpc>
                <a:spcPct val="120000"/>
              </a:lnSpc>
              <a:spcBef>
                <a:spcPts val="0"/>
              </a:spcBef>
              <a:spcAft>
                <a:spcPts val="0"/>
              </a:spcAft>
              <a:buNone/>
            </a:pPr>
            <a:r>
              <a:t/>
            </a:r>
            <a:endParaRPr b="0"/>
          </a:p>
          <a:p>
            <a:pPr indent="-428625" lvl="0" marL="457200" rtl="0" algn="just">
              <a:lnSpc>
                <a:spcPct val="120000"/>
              </a:lnSpc>
              <a:spcBef>
                <a:spcPts val="0"/>
              </a:spcBef>
              <a:spcAft>
                <a:spcPts val="0"/>
              </a:spcAft>
              <a:buSzPct val="107142"/>
              <a:buChar char="-"/>
            </a:pPr>
            <a:r>
              <a:rPr lang="en-US"/>
              <a:t>APFS </a:t>
            </a:r>
            <a:r>
              <a:rPr b="0" lang="en-US"/>
              <a:t>(Apple File System): Utilitzat en sistemes operatius macOS, APFS inclou funcionalitats de journaling i snapshots, la qual cosa permet realitzar còpies de seguretat ràpides i mantenir la integritat de les dades.</a:t>
            </a:r>
            <a:endParaRPr b="0"/>
          </a:p>
          <a:p>
            <a:pPr indent="0" lvl="0" marL="0" rtl="0" algn="just">
              <a:lnSpc>
                <a:spcPct val="120000"/>
              </a:lnSpc>
              <a:spcBef>
                <a:spcPts val="0"/>
              </a:spcBef>
              <a:spcAft>
                <a:spcPts val="0"/>
              </a:spcAft>
              <a:buClr>
                <a:srgbClr val="53585F"/>
              </a:buClr>
              <a:buSzPct val="102380"/>
              <a:buFont typeface="Proxima Nova"/>
              <a:buNone/>
            </a:pPr>
            <a:r>
              <a:t/>
            </a:r>
            <a:endParaRPr b="0"/>
          </a:p>
          <a:p>
            <a:pPr indent="0" lvl="0" marL="0" rtl="0" algn="just">
              <a:lnSpc>
                <a:spcPct val="120000"/>
              </a:lnSpc>
              <a:spcBef>
                <a:spcPts val="0"/>
              </a:spcBef>
              <a:spcAft>
                <a:spcPts val="0"/>
              </a:spcAft>
              <a:buClr>
                <a:srgbClr val="53585F"/>
              </a:buClr>
              <a:buSzPct val="102380"/>
              <a:buFont typeface="Proxima Nova"/>
              <a:buNone/>
            </a:pPr>
            <a:r>
              <a:t/>
            </a:r>
            <a:endParaRPr b="0"/>
          </a:p>
        </p:txBody>
      </p:sp>
      <p:sp>
        <p:nvSpPr>
          <p:cNvPr id="745" name="Google Shape;745;g3116baa8b52_0_21"/>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6.2</a:t>
            </a:r>
            <a:r>
              <a:rPr b="0" i="0" lang="en-US" sz="11600" u="none" cap="none" strike="noStrike">
                <a:solidFill>
                  <a:srgbClr val="E31E25"/>
                </a:solidFill>
                <a:latin typeface="Arial"/>
                <a:ea typeface="Arial"/>
                <a:cs typeface="Arial"/>
                <a:sym typeface="Arial"/>
              </a:rPr>
              <a:t> </a:t>
            </a:r>
            <a:r>
              <a:rPr lang="en-US"/>
              <a:t>Sistemes d’Arxius Transaccionals</a:t>
            </a:r>
            <a:endParaRPr/>
          </a:p>
          <a:p>
            <a:pPr indent="0" lvl="0" marL="0" rtl="0" algn="l">
              <a:lnSpc>
                <a:spcPct val="80000"/>
              </a:lnSpc>
              <a:spcBef>
                <a:spcPts val="0"/>
              </a:spcBef>
              <a:spcAft>
                <a:spcPts val="0"/>
              </a:spcAft>
              <a:buClr>
                <a:srgbClr val="E31E25"/>
              </a:buClr>
              <a:buSzPct val="100000"/>
              <a:buFont typeface="Arial"/>
              <a:buNone/>
            </a:pPr>
            <a:r>
              <a:rPr lang="en-US"/>
              <a:t> </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3116baa8b52_0_27"/>
          <p:cNvSpPr txBox="1"/>
          <p:nvPr>
            <p:ph idx="1" type="body"/>
          </p:nvPr>
        </p:nvSpPr>
        <p:spPr>
          <a:xfrm>
            <a:off x="949850" y="4580050"/>
            <a:ext cx="21343800" cy="8763000"/>
          </a:xfrm>
          <a:prstGeom prst="rect">
            <a:avLst/>
          </a:prstGeom>
          <a:noFill/>
          <a:ln>
            <a:noFill/>
          </a:ln>
        </p:spPr>
        <p:txBody>
          <a:bodyPr anchorCtr="0" anchor="t" bIns="50800" lIns="50800" spcFirstLastPara="1" rIns="50800" wrap="square" tIns="50800">
            <a:normAutofit lnSpcReduction="10000"/>
          </a:bodyPr>
          <a:lstStyle/>
          <a:p>
            <a:pPr indent="0" lvl="0" marL="0" rtl="0" algn="just">
              <a:lnSpc>
                <a:spcPct val="120000"/>
              </a:lnSpc>
              <a:spcBef>
                <a:spcPts val="0"/>
              </a:spcBef>
              <a:spcAft>
                <a:spcPts val="0"/>
              </a:spcAft>
              <a:buClr>
                <a:srgbClr val="53585F"/>
              </a:buClr>
              <a:buSzPts val="4300"/>
              <a:buFont typeface="Proxima Nova"/>
              <a:buNone/>
            </a:pPr>
            <a:r>
              <a:rPr b="0" lang="en-US"/>
              <a:t>L’ús de sistemes d’arxius transaccionals ofereix diverses avantatges:</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514350" lvl="0" marL="457200" rtl="0" algn="just">
              <a:lnSpc>
                <a:spcPct val="120000"/>
              </a:lnSpc>
              <a:spcBef>
                <a:spcPts val="0"/>
              </a:spcBef>
              <a:spcAft>
                <a:spcPts val="0"/>
              </a:spcAft>
              <a:buSzPts val="4500"/>
              <a:buChar char="-"/>
            </a:pPr>
            <a:r>
              <a:rPr lang="en-US"/>
              <a:t>Integritat de les dades:</a:t>
            </a:r>
            <a:r>
              <a:rPr b="0" lang="en-US"/>
              <a:t> Asseguren que les dades romanguin en un estat coherent, cosa que és essencial en sistemes de missió crítica.</a:t>
            </a:r>
            <a:endParaRPr b="0"/>
          </a:p>
          <a:p>
            <a:pPr indent="-514350" lvl="0" marL="457200" rtl="0" algn="just">
              <a:lnSpc>
                <a:spcPct val="120000"/>
              </a:lnSpc>
              <a:spcBef>
                <a:spcPts val="0"/>
              </a:spcBef>
              <a:spcAft>
                <a:spcPts val="0"/>
              </a:spcAft>
              <a:buSzPts val="4500"/>
              <a:buChar char="-"/>
            </a:pPr>
            <a:r>
              <a:rPr lang="en-US"/>
              <a:t>Recuperació ràpida:</a:t>
            </a:r>
            <a:r>
              <a:rPr b="0" lang="en-US"/>
              <a:t> En cas de fallada, permeten una recuperació ràpida sense risc de corrupció de dades.</a:t>
            </a:r>
            <a:endParaRPr b="0"/>
          </a:p>
          <a:p>
            <a:pPr indent="-514350" lvl="0" marL="457200" rtl="0" algn="just">
              <a:lnSpc>
                <a:spcPct val="120000"/>
              </a:lnSpc>
              <a:spcBef>
                <a:spcPts val="0"/>
              </a:spcBef>
              <a:spcAft>
                <a:spcPts val="0"/>
              </a:spcAft>
              <a:buSzPts val="4500"/>
              <a:buChar char="-"/>
            </a:pPr>
            <a:r>
              <a:rPr lang="en-US"/>
              <a:t>Tolerància a fallades:</a:t>
            </a:r>
            <a:r>
              <a:rPr b="0" lang="en-US"/>
              <a:t> Protegeixen contra fallades inesperades, com interrupcions de l’energia, en revertir les transaccions incompletes.</a:t>
            </a:r>
            <a:endParaRPr b="0"/>
          </a:p>
          <a:p>
            <a:pPr indent="-514350" lvl="0" marL="457200" rtl="0" algn="just">
              <a:lnSpc>
                <a:spcPct val="120000"/>
              </a:lnSpc>
              <a:spcBef>
                <a:spcPts val="0"/>
              </a:spcBef>
              <a:spcAft>
                <a:spcPts val="0"/>
              </a:spcAft>
              <a:buSzPts val="4500"/>
              <a:buChar char="-"/>
            </a:pPr>
            <a:r>
              <a:rPr lang="en-US"/>
              <a:t>Consistència dels metadades:</a:t>
            </a:r>
            <a:r>
              <a:rPr b="0" lang="en-US"/>
              <a:t> A més de les dades de l’usuari, aquests sistemes protegeixen la integritat dels metadades del sistema d’arxius, com permisos i propietats.</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p:txBody>
      </p:sp>
      <p:sp>
        <p:nvSpPr>
          <p:cNvPr id="751" name="Google Shape;751;g3116baa8b52_0_27"/>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6.3</a:t>
            </a:r>
            <a:r>
              <a:rPr b="0" i="0" lang="en-US" sz="11600" u="none" cap="none" strike="noStrike">
                <a:solidFill>
                  <a:srgbClr val="E31E25"/>
                </a:solidFill>
                <a:latin typeface="Arial"/>
                <a:ea typeface="Arial"/>
                <a:cs typeface="Arial"/>
                <a:sym typeface="Arial"/>
              </a:rPr>
              <a:t> </a:t>
            </a:r>
            <a:r>
              <a:rPr lang="en-US"/>
              <a:t>Avantatges dels Sistemes Transaccionals</a:t>
            </a:r>
            <a:endParaRPr/>
          </a:p>
          <a:p>
            <a:pPr indent="0" lvl="0" marL="0" rtl="0" algn="l">
              <a:lnSpc>
                <a:spcPct val="80000"/>
              </a:lnSpc>
              <a:spcBef>
                <a:spcPts val="0"/>
              </a:spcBef>
              <a:spcAft>
                <a:spcPts val="0"/>
              </a:spcAft>
              <a:buClr>
                <a:srgbClr val="E31E25"/>
              </a:buClr>
              <a:buSzPct val="100000"/>
              <a:buFont typeface="Arial"/>
              <a:buNone/>
            </a:pPr>
            <a:r>
              <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3116baa8b52_0_33"/>
          <p:cNvSpPr txBox="1"/>
          <p:nvPr>
            <p:ph idx="1" type="body"/>
          </p:nvPr>
        </p:nvSpPr>
        <p:spPr>
          <a:xfrm>
            <a:off x="1219200" y="4621500"/>
            <a:ext cx="21945600" cy="8763000"/>
          </a:xfrm>
          <a:prstGeom prst="rect">
            <a:avLst/>
          </a:prstGeom>
          <a:noFill/>
          <a:ln>
            <a:noFill/>
          </a:ln>
        </p:spPr>
        <p:txBody>
          <a:bodyPr anchorCtr="0" anchor="t" bIns="50800" lIns="50800" spcFirstLastPara="1" rIns="50800" wrap="square" tIns="50800">
            <a:normAutofit fontScale="77500" lnSpcReduction="20000"/>
          </a:bodyPr>
          <a:lstStyle/>
          <a:p>
            <a:pPr indent="0" lvl="0" marL="0" rtl="0" algn="just">
              <a:lnSpc>
                <a:spcPct val="120000"/>
              </a:lnSpc>
              <a:spcBef>
                <a:spcPts val="0"/>
              </a:spcBef>
              <a:spcAft>
                <a:spcPts val="0"/>
              </a:spcAft>
              <a:buClr>
                <a:srgbClr val="53585F"/>
              </a:buClr>
              <a:buSzPct val="102380"/>
              <a:buFont typeface="Proxima Nova"/>
              <a:buNone/>
            </a:pPr>
            <a:r>
              <a:rPr b="0" lang="en-US"/>
              <a:t>La tria d’un sistema d’arxius transaccional depèn dels requisits específics de l’aplicació i de l’entorn en què s’utilitza el sistema operatiu. Alguns factors a considerar són:</a:t>
            </a:r>
            <a:endParaRPr b="0"/>
          </a:p>
          <a:p>
            <a:pPr indent="0" lvl="0" marL="0" rtl="0" algn="just">
              <a:lnSpc>
                <a:spcPct val="120000"/>
              </a:lnSpc>
              <a:spcBef>
                <a:spcPts val="0"/>
              </a:spcBef>
              <a:spcAft>
                <a:spcPts val="0"/>
              </a:spcAft>
              <a:buClr>
                <a:srgbClr val="53585F"/>
              </a:buClr>
              <a:buSzPct val="102380"/>
              <a:buFont typeface="Proxima Nova"/>
              <a:buNone/>
            </a:pPr>
            <a:r>
              <a:t/>
            </a:r>
            <a:endParaRPr b="0"/>
          </a:p>
          <a:p>
            <a:pPr indent="-450056" lvl="0" marL="457200" rtl="0" algn="just">
              <a:lnSpc>
                <a:spcPct val="120000"/>
              </a:lnSpc>
              <a:spcBef>
                <a:spcPts val="0"/>
              </a:spcBef>
              <a:spcAft>
                <a:spcPts val="0"/>
              </a:spcAft>
              <a:buSzPct val="107142"/>
              <a:buChar char="-"/>
            </a:pPr>
            <a:r>
              <a:rPr lang="en-US"/>
              <a:t>Requisits d’integritat de dades:</a:t>
            </a:r>
            <a:r>
              <a:rPr b="0" lang="en-US"/>
              <a:t> En entorns on la pèrdua de dades és inacceptable, com en sistemes financers o bases de dades, els sistemes d’arxius amb suport de journaling i transaccionalitat són preferibles.</a:t>
            </a:r>
            <a:endParaRPr b="0"/>
          </a:p>
          <a:p>
            <a:pPr indent="0" lvl="0" marL="457200" rtl="0" algn="just">
              <a:lnSpc>
                <a:spcPct val="120000"/>
              </a:lnSpc>
              <a:spcBef>
                <a:spcPts val="0"/>
              </a:spcBef>
              <a:spcAft>
                <a:spcPts val="0"/>
              </a:spcAft>
              <a:buNone/>
            </a:pPr>
            <a:r>
              <a:t/>
            </a:r>
            <a:endParaRPr b="0"/>
          </a:p>
          <a:p>
            <a:pPr indent="-450056" lvl="0" marL="457200" rtl="0" algn="just">
              <a:lnSpc>
                <a:spcPct val="120000"/>
              </a:lnSpc>
              <a:spcBef>
                <a:spcPts val="0"/>
              </a:spcBef>
              <a:spcAft>
                <a:spcPts val="0"/>
              </a:spcAft>
              <a:buSzPct val="107142"/>
              <a:buChar char="-"/>
            </a:pPr>
            <a:r>
              <a:rPr lang="en-US"/>
              <a:t>Rendiment: </a:t>
            </a:r>
            <a:r>
              <a:rPr b="0" lang="en-US"/>
              <a:t>Tot i que els sistemes d’arxius transaccionals ofereixen més seguretat i consistència, poden tenir un impacte en el rendiment a causa de la sobrecàrrega d’operacions de journaling. És important avaluar si l’aplicació pot acceptar una lleugera reducció en el rendiment a canvi d’una major seguretat.</a:t>
            </a:r>
            <a:endParaRPr b="0"/>
          </a:p>
          <a:p>
            <a:pPr indent="0" lvl="0" marL="457200" rtl="0" algn="just">
              <a:lnSpc>
                <a:spcPct val="120000"/>
              </a:lnSpc>
              <a:spcBef>
                <a:spcPts val="0"/>
              </a:spcBef>
              <a:spcAft>
                <a:spcPts val="0"/>
              </a:spcAft>
              <a:buNone/>
            </a:pPr>
            <a:r>
              <a:t/>
            </a:r>
            <a:endParaRPr b="0"/>
          </a:p>
          <a:p>
            <a:pPr indent="-450056" lvl="0" marL="457200" rtl="0" algn="just">
              <a:lnSpc>
                <a:spcPct val="120000"/>
              </a:lnSpc>
              <a:spcBef>
                <a:spcPts val="0"/>
              </a:spcBef>
              <a:spcAft>
                <a:spcPts val="0"/>
              </a:spcAft>
              <a:buSzPct val="107142"/>
              <a:buChar char="-"/>
            </a:pPr>
            <a:r>
              <a:rPr lang="en-US"/>
              <a:t>Compatibilitat amb el maquinari:</a:t>
            </a:r>
            <a:r>
              <a:rPr b="0" lang="en-US"/>
              <a:t> Alguns sistemes d’arxius transaccionals són més adequats per a entorns d’emmagatzematge avançats (per exemple, ZFS per a sistemes d’emmagatzematge en xarxa).</a:t>
            </a:r>
            <a:endParaRPr b="0"/>
          </a:p>
          <a:p>
            <a:pPr indent="0" lvl="0" marL="457200" rtl="0" algn="just">
              <a:lnSpc>
                <a:spcPct val="120000"/>
              </a:lnSpc>
              <a:spcBef>
                <a:spcPts val="0"/>
              </a:spcBef>
              <a:spcAft>
                <a:spcPts val="0"/>
              </a:spcAft>
              <a:buNone/>
            </a:pPr>
            <a:r>
              <a:t/>
            </a:r>
            <a:endParaRPr b="0"/>
          </a:p>
          <a:p>
            <a:pPr indent="-450056" lvl="0" marL="457200" rtl="0" algn="just">
              <a:lnSpc>
                <a:spcPct val="120000"/>
              </a:lnSpc>
              <a:spcBef>
                <a:spcPts val="0"/>
              </a:spcBef>
              <a:spcAft>
                <a:spcPts val="0"/>
              </a:spcAft>
              <a:buSzPct val="107142"/>
              <a:buChar char="-"/>
            </a:pPr>
            <a:r>
              <a:rPr lang="en-US"/>
              <a:t>Suport del sistema operatiu:</a:t>
            </a:r>
            <a:r>
              <a:rPr b="0" lang="en-US"/>
              <a:t> No tots els sistemes operatius suporten tots els sistemes d’arxius. Per exemple, NTFS és el sistema d’arxius preferit per a entorns Windows, mentre que ext4 és comú en distribucions Linux.</a:t>
            </a:r>
            <a:endParaRPr b="0"/>
          </a:p>
          <a:p>
            <a:pPr indent="0" lvl="0" marL="0" rtl="0" algn="just">
              <a:lnSpc>
                <a:spcPct val="120000"/>
              </a:lnSpc>
              <a:spcBef>
                <a:spcPts val="0"/>
              </a:spcBef>
              <a:spcAft>
                <a:spcPts val="0"/>
              </a:spcAft>
              <a:buClr>
                <a:srgbClr val="53585F"/>
              </a:buClr>
              <a:buSzPct val="102380"/>
              <a:buFont typeface="Proxima Nova"/>
              <a:buNone/>
            </a:pPr>
            <a:r>
              <a:t/>
            </a:r>
            <a:endParaRPr b="0"/>
          </a:p>
          <a:p>
            <a:pPr indent="0" lvl="0" marL="0" rtl="0" algn="just">
              <a:lnSpc>
                <a:spcPct val="120000"/>
              </a:lnSpc>
              <a:spcBef>
                <a:spcPts val="0"/>
              </a:spcBef>
              <a:spcAft>
                <a:spcPts val="0"/>
              </a:spcAft>
              <a:buClr>
                <a:srgbClr val="53585F"/>
              </a:buClr>
              <a:buSzPct val="102380"/>
              <a:buFont typeface="Proxima Nova"/>
              <a:buNone/>
            </a:pPr>
            <a:r>
              <a:t/>
            </a:r>
            <a:endParaRPr b="0"/>
          </a:p>
        </p:txBody>
      </p:sp>
      <p:sp>
        <p:nvSpPr>
          <p:cNvPr id="757" name="Google Shape;757;g3116baa8b52_0_33"/>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6.4 </a:t>
            </a:r>
            <a:r>
              <a:rPr b="0" i="0" lang="en-US" sz="11600" u="none" cap="none" strike="noStrike">
                <a:solidFill>
                  <a:srgbClr val="E31E25"/>
                </a:solidFill>
                <a:latin typeface="Arial"/>
                <a:ea typeface="Arial"/>
                <a:cs typeface="Arial"/>
                <a:sym typeface="Arial"/>
              </a:rPr>
              <a:t> </a:t>
            </a:r>
            <a:r>
              <a:rPr lang="en-US"/>
              <a:t>Selecció d’un Sistema d’Arxius en Funció de la Transaccionalitat</a:t>
            </a:r>
            <a:endParaRPr/>
          </a:p>
          <a:p>
            <a:pPr indent="0" lvl="0" marL="0" rtl="0" algn="l">
              <a:lnSpc>
                <a:spcPct val="80000"/>
              </a:lnSpc>
              <a:spcBef>
                <a:spcPts val="0"/>
              </a:spcBef>
              <a:spcAft>
                <a:spcPts val="0"/>
              </a:spcAft>
              <a:buClr>
                <a:srgbClr val="E31E25"/>
              </a:buClr>
              <a:buSzPct val="100000"/>
              <a:buFont typeface="Arial"/>
              <a:buNone/>
            </a:pPr>
            <a:r>
              <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3116baa8b52_0_42"/>
          <p:cNvSpPr txBox="1"/>
          <p:nvPr>
            <p:ph idx="1" type="body"/>
          </p:nvPr>
        </p:nvSpPr>
        <p:spPr>
          <a:xfrm>
            <a:off x="1219200" y="4621500"/>
            <a:ext cx="21945600" cy="8763000"/>
          </a:xfrm>
          <a:prstGeom prst="rect">
            <a:avLst/>
          </a:prstGeom>
          <a:noFill/>
          <a:ln>
            <a:noFill/>
          </a:ln>
        </p:spPr>
        <p:txBody>
          <a:bodyPr anchorCtr="0" anchor="t" bIns="50800" lIns="50800" spcFirstLastPara="1" rIns="50800" wrap="square" tIns="50800">
            <a:normAutofit/>
          </a:bodyPr>
          <a:lstStyle/>
          <a:p>
            <a:pPr indent="-514350" lvl="0" marL="457200" rtl="0" algn="just">
              <a:lnSpc>
                <a:spcPct val="115000"/>
              </a:lnSpc>
              <a:spcBef>
                <a:spcPts val="1200"/>
              </a:spcBef>
              <a:spcAft>
                <a:spcPts val="0"/>
              </a:spcAft>
              <a:buSzPts val="4500"/>
              <a:buChar char="-"/>
            </a:pPr>
            <a:r>
              <a:rPr b="0" lang="en-US"/>
              <a:t>Suposem que una empresa té un servidor de base de dades crític que s’actualitza contínuament. Si el sistema d’arxius del servidor no té transaccionalitat, una interrupció durant una operació d’escriptura podria deixar la base de dades en un estat corrupte o incoherent. Per evitar això, l’administrador de sistemes tria un sistema d’arxius transaccional, com ZFS o ext4, que garanteix la integritat de les dades. En cas de fallada, el sistema d’arxius pot utilitzar el journal per revertir qualsevol canvi incomplet, mantenint les dades segures i coherents.</a:t>
            </a:r>
            <a:endParaRPr b="0"/>
          </a:p>
          <a:p>
            <a:pPr indent="-514350" lvl="0" marL="457200" rtl="0" algn="just">
              <a:lnSpc>
                <a:spcPct val="120000"/>
              </a:lnSpc>
              <a:spcBef>
                <a:spcPts val="0"/>
              </a:spcBef>
              <a:spcAft>
                <a:spcPts val="0"/>
              </a:spcAft>
              <a:buSzPts val="4500"/>
              <a:buChar char="-"/>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p:txBody>
      </p:sp>
      <p:sp>
        <p:nvSpPr>
          <p:cNvPr id="763" name="Google Shape;763;g3116baa8b52_0_42"/>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6.5 </a:t>
            </a:r>
            <a:r>
              <a:rPr b="0" i="0" lang="en-US" sz="11600" u="none" cap="none" strike="noStrike">
                <a:solidFill>
                  <a:srgbClr val="E31E25"/>
                </a:solidFill>
                <a:latin typeface="Arial"/>
                <a:ea typeface="Arial"/>
                <a:cs typeface="Arial"/>
                <a:sym typeface="Arial"/>
              </a:rPr>
              <a:t> </a:t>
            </a:r>
            <a:r>
              <a:rPr lang="en-US"/>
              <a:t>Exemple Pràctic d’Utilització</a:t>
            </a:r>
            <a:endParaRPr/>
          </a:p>
          <a:p>
            <a:pPr indent="0" lvl="0" marL="0" rtl="0" algn="l">
              <a:lnSpc>
                <a:spcPct val="80000"/>
              </a:lnSpc>
              <a:spcBef>
                <a:spcPts val="0"/>
              </a:spcBef>
              <a:spcAft>
                <a:spcPts val="0"/>
              </a:spcAft>
              <a:buClr>
                <a:srgbClr val="E31E25"/>
              </a:buClr>
              <a:buSzPct val="100000"/>
              <a:buFont typeface="Arial"/>
              <a:buNone/>
            </a:pPr>
            <a:r>
              <a:t/>
            </a:r>
            <a:endParaRPr/>
          </a:p>
          <a:p>
            <a:pPr indent="0" lvl="0" marL="0" rtl="0" algn="l">
              <a:lnSpc>
                <a:spcPct val="80000"/>
              </a:lnSpc>
              <a:spcBef>
                <a:spcPts val="0"/>
              </a:spcBef>
              <a:spcAft>
                <a:spcPts val="0"/>
              </a:spcAft>
              <a:buClr>
                <a:srgbClr val="E31E25"/>
              </a:buClr>
              <a:buSzPct val="100000"/>
              <a:buFont typeface="Arial"/>
              <a:buNone/>
            </a:pPr>
            <a:r>
              <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3116baa8b52_0_47"/>
          <p:cNvSpPr txBox="1"/>
          <p:nvPr>
            <p:ph idx="1" type="body"/>
          </p:nvPr>
        </p:nvSpPr>
        <p:spPr>
          <a:xfrm>
            <a:off x="1219200" y="4621500"/>
            <a:ext cx="21945600" cy="8763000"/>
          </a:xfrm>
          <a:prstGeom prst="rect">
            <a:avLst/>
          </a:prstGeom>
          <a:noFill/>
          <a:ln>
            <a:noFill/>
          </a:ln>
        </p:spPr>
        <p:txBody>
          <a:bodyPr anchorCtr="0" anchor="t" bIns="50800" lIns="50800" spcFirstLastPara="1" rIns="50800" wrap="square" tIns="50800">
            <a:normAutofit/>
          </a:bodyPr>
          <a:lstStyle/>
          <a:p>
            <a:pPr indent="0" lvl="0" marL="457200" rtl="0" algn="just">
              <a:lnSpc>
                <a:spcPct val="120000"/>
              </a:lnSpc>
              <a:spcBef>
                <a:spcPts val="0"/>
              </a:spcBef>
              <a:spcAft>
                <a:spcPts val="0"/>
              </a:spcAft>
              <a:buNone/>
            </a:pPr>
            <a:r>
              <a:rPr b="0" lang="en-US"/>
              <a:t>Els sistemes d’arxius transaccionals són essencials en entorns on la consistència i la integritat de les dades són prioritàries. La capacitat de registrar canvis de manera segura abans d’aplicar-los ofereix una capa addicional de protecció contra fallades inesperades. </a:t>
            </a:r>
            <a:endParaRPr b="0"/>
          </a:p>
          <a:p>
            <a:pPr indent="0" lvl="0" marL="457200" rtl="0" algn="just">
              <a:lnSpc>
                <a:spcPct val="120000"/>
              </a:lnSpc>
              <a:spcBef>
                <a:spcPts val="0"/>
              </a:spcBef>
              <a:spcAft>
                <a:spcPts val="0"/>
              </a:spcAft>
              <a:buNone/>
            </a:pPr>
            <a:r>
              <a:t/>
            </a:r>
            <a:endParaRPr b="0"/>
          </a:p>
          <a:p>
            <a:pPr indent="0" lvl="0" marL="457200" rtl="0" algn="just">
              <a:lnSpc>
                <a:spcPct val="120000"/>
              </a:lnSpc>
              <a:spcBef>
                <a:spcPts val="0"/>
              </a:spcBef>
              <a:spcAft>
                <a:spcPts val="0"/>
              </a:spcAft>
              <a:buNone/>
            </a:pPr>
            <a:r>
              <a:rPr b="0" lang="en-US"/>
              <a:t>Al triar un sistema d’arxius, és important avaluar la necessitat de transaccionalitat en funció dels requisits de l’aplicació i del sistema operatiu en ús. La comprensió d’aquests sistemes permet als professionals de TI triar l’opció més adequada per garantir la seguretat i estabilitat de les dades.</a:t>
            </a:r>
            <a:endParaRPr b="0"/>
          </a:p>
          <a:p>
            <a:pPr indent="0" lvl="0" marL="457200" rtl="0" algn="just">
              <a:lnSpc>
                <a:spcPct val="120000"/>
              </a:lnSpc>
              <a:spcBef>
                <a:spcPts val="0"/>
              </a:spcBef>
              <a:spcAft>
                <a:spcPts val="0"/>
              </a:spcAft>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p:txBody>
      </p:sp>
      <p:sp>
        <p:nvSpPr>
          <p:cNvPr id="769" name="Google Shape;769;g3116baa8b52_0_47"/>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6.6 </a:t>
            </a:r>
            <a:r>
              <a:rPr b="0" i="0" lang="en-US" sz="11600" u="none" cap="none" strike="noStrike">
                <a:solidFill>
                  <a:srgbClr val="E31E25"/>
                </a:solidFill>
                <a:latin typeface="Arial"/>
                <a:ea typeface="Arial"/>
                <a:cs typeface="Arial"/>
                <a:sym typeface="Arial"/>
              </a:rPr>
              <a:t> </a:t>
            </a:r>
            <a:r>
              <a:rPr lang="en-US"/>
              <a:t>Conclusió</a:t>
            </a:r>
            <a:endParaRPr/>
          </a:p>
          <a:p>
            <a:pPr indent="0" lvl="0" marL="0" rtl="0" algn="l">
              <a:lnSpc>
                <a:spcPct val="80000"/>
              </a:lnSpc>
              <a:spcBef>
                <a:spcPts val="0"/>
              </a:spcBef>
              <a:spcAft>
                <a:spcPts val="0"/>
              </a:spcAft>
              <a:buClr>
                <a:srgbClr val="E31E25"/>
              </a:buClr>
              <a:buSzPct val="100000"/>
              <a:buFont typeface="Arial"/>
              <a:buNone/>
            </a:pPr>
            <a:r>
              <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44"/>
          <p:cNvSpPr txBox="1"/>
          <p:nvPr>
            <p:ph idx="1" type="body"/>
          </p:nvPr>
        </p:nvSpPr>
        <p:spPr>
          <a:xfrm>
            <a:off x="1219200" y="4763675"/>
            <a:ext cx="219456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80000"/>
              </a:lnSpc>
              <a:spcBef>
                <a:spcPts val="0"/>
              </a:spcBef>
              <a:spcAft>
                <a:spcPts val="0"/>
              </a:spcAft>
              <a:buSzPts val="14000"/>
              <a:buFont typeface="Arial"/>
              <a:buNone/>
            </a:pPr>
            <a:r>
              <a:rPr b="0" lang="en-US" sz="14000" cap="none">
                <a:solidFill>
                  <a:srgbClr val="FFFFFF"/>
                </a:solidFill>
                <a:latin typeface="Arial"/>
                <a:ea typeface="Arial"/>
                <a:cs typeface="Arial"/>
                <a:sym typeface="Arial"/>
              </a:rPr>
              <a:t>FI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idx="1" type="body"/>
          </p:nvPr>
        </p:nvSpPr>
        <p:spPr>
          <a:xfrm>
            <a:off x="1111475" y="3374750"/>
            <a:ext cx="21945600" cy="8763000"/>
          </a:xfrm>
          <a:prstGeom prst="rect">
            <a:avLst/>
          </a:prstGeom>
          <a:noFill/>
          <a:ln>
            <a:noFill/>
          </a:ln>
        </p:spPr>
        <p:txBody>
          <a:bodyPr anchorCtr="0" anchor="t" bIns="50800" lIns="50800" spcFirstLastPara="1" rIns="50800" wrap="square" tIns="50800">
            <a:normAutofit fontScale="85000" lnSpcReduction="20000"/>
          </a:bodyPr>
          <a:lstStyle/>
          <a:p>
            <a:pPr indent="-607218" lvl="0" marL="685800" rtl="0" algn="l">
              <a:lnSpc>
                <a:spcPct val="120000"/>
              </a:lnSpc>
              <a:spcBef>
                <a:spcPts val="0"/>
              </a:spcBef>
              <a:spcAft>
                <a:spcPts val="0"/>
              </a:spcAft>
              <a:buSzPct val="250000"/>
              <a:buFont typeface="Proxima Nova"/>
              <a:buChar char="-"/>
            </a:pPr>
            <a:r>
              <a:rPr lang="en-US" sz="4500"/>
              <a:t>El sistema de refrigeració. </a:t>
            </a:r>
            <a:r>
              <a:rPr b="0" lang="en-US"/>
              <a:t>Són els elements que s’encarreguen de refredar el microprocessador durant el funcionament del sistema informàtic.</a:t>
            </a:r>
            <a:endParaRPr/>
          </a:p>
          <a:p>
            <a:pPr indent="-607218" lvl="0" marL="685800" rtl="0" algn="l">
              <a:lnSpc>
                <a:spcPct val="120000"/>
              </a:lnSpc>
              <a:spcBef>
                <a:spcPts val="0"/>
              </a:spcBef>
              <a:spcAft>
                <a:spcPts val="0"/>
              </a:spcAft>
              <a:buSzPct val="250000"/>
              <a:buFont typeface="Proxima Nova"/>
              <a:buChar char="-"/>
            </a:pPr>
            <a:r>
              <a:rPr lang="en-US" sz="4500"/>
              <a:t>La font d’alimentació. </a:t>
            </a:r>
            <a:r>
              <a:rPr b="0" lang="en-US"/>
              <a:t>És l’element del maquinari que s’utilitza per transformar l’energia obtinguda a la presa de corrent perquè pugui ser utilitzada per la resta d’elements del sistema informàtic.</a:t>
            </a:r>
            <a:endParaRPr/>
          </a:p>
          <a:p>
            <a:pPr indent="-607218" lvl="0" marL="685800" rtl="0" algn="l">
              <a:lnSpc>
                <a:spcPct val="120000"/>
              </a:lnSpc>
              <a:spcBef>
                <a:spcPts val="0"/>
              </a:spcBef>
              <a:spcAft>
                <a:spcPts val="0"/>
              </a:spcAft>
              <a:buSzPct val="250000"/>
              <a:buFont typeface="Proxima Nova"/>
              <a:buChar char="-"/>
            </a:pPr>
            <a:r>
              <a:rPr lang="en-US" sz="4500"/>
              <a:t>Els dispositius d’emmagatzematge, com discos durs interns o lectors de CD i DVD.</a:t>
            </a:r>
            <a:r>
              <a:rPr b="0" lang="en-US"/>
              <a:t> Aquests elements permeten guardar les dades i els programes al sistema informàtic de forma permanent.</a:t>
            </a:r>
            <a:endParaRPr/>
          </a:p>
          <a:p>
            <a:pPr indent="-607218" lvl="0" marL="685800" rtl="0" algn="l">
              <a:lnSpc>
                <a:spcPct val="120000"/>
              </a:lnSpc>
              <a:spcBef>
                <a:spcPts val="0"/>
              </a:spcBef>
              <a:spcAft>
                <a:spcPts val="0"/>
              </a:spcAft>
              <a:buSzPct val="250000"/>
              <a:buFont typeface="Proxima Nova"/>
              <a:buChar char="-"/>
            </a:pPr>
            <a:r>
              <a:rPr lang="en-US" sz="4500"/>
              <a:t>Les targetes d’expansió d’àudio, vídeo o xarxa. </a:t>
            </a:r>
            <a:r>
              <a:rPr b="0" lang="en-US"/>
              <a:t>Aquests elements permeten ampliar les funcions que pot dur a terme el sistema informàtic</a:t>
            </a:r>
            <a:endParaRPr/>
          </a:p>
        </p:txBody>
      </p:sp>
      <p:sp>
        <p:nvSpPr>
          <p:cNvPr id="141" name="Google Shape;141;p15"/>
          <p:cNvSpPr txBox="1"/>
          <p:nvPr>
            <p:ph type="title"/>
          </p:nvPr>
        </p:nvSpPr>
        <p:spPr>
          <a:xfrm>
            <a:off x="1219200" y="6088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 COMPONENTS FÍSICS: EL MAQUINARI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1" type="body"/>
          </p:nvPr>
        </p:nvSpPr>
        <p:spPr>
          <a:xfrm>
            <a:off x="1219200" y="4164675"/>
            <a:ext cx="21945600" cy="8763000"/>
          </a:xfrm>
          <a:prstGeom prst="rect">
            <a:avLst/>
          </a:prstGeom>
          <a:noFill/>
          <a:ln>
            <a:noFill/>
          </a:ln>
        </p:spPr>
        <p:txBody>
          <a:bodyPr anchorCtr="0" anchor="t" bIns="50800" lIns="50800" spcFirstLastPara="1" rIns="50800" wrap="square" tIns="50800">
            <a:normAutofit/>
          </a:bodyPr>
          <a:lstStyle/>
          <a:p>
            <a:pPr indent="-685800" lvl="0" marL="685800" rtl="0" algn="l">
              <a:lnSpc>
                <a:spcPct val="120000"/>
              </a:lnSpc>
              <a:spcBef>
                <a:spcPts val="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Unitat central de procés (CPU) </a:t>
            </a:r>
            <a:endParaRPr/>
          </a:p>
          <a:p>
            <a:pPr indent="-685800" lvl="1" marL="13716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Unitat aritmètic-lògica (ALU)</a:t>
            </a:r>
            <a:endParaRPr/>
          </a:p>
          <a:p>
            <a:pPr indent="-685800" lvl="1" marL="13716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Unitat de control (CU)</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Memòria central (MC) o RAM</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Controladors</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Unitat d'entrada i sortida (E / S)</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Busos</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1" i="0" lang="en-US" sz="4200" u="none" cap="none" strike="noStrike">
                <a:solidFill>
                  <a:srgbClr val="53585F"/>
                </a:solidFill>
                <a:latin typeface="Proxima Nova"/>
                <a:ea typeface="Proxima Nova"/>
                <a:cs typeface="Proxima Nova"/>
                <a:sym typeface="Proxima Nova"/>
              </a:rPr>
              <a:t>Perifèrics d'entrada i sortida</a:t>
            </a:r>
            <a:endParaRPr/>
          </a:p>
        </p:txBody>
      </p:sp>
      <p:sp>
        <p:nvSpPr>
          <p:cNvPr id="147" name="Google Shape;147;p16"/>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 COMPONENTS FÍSICS: EL MAQUINARI</a:t>
            </a:r>
            <a:endParaRPr/>
          </a:p>
        </p:txBody>
      </p:sp>
      <p:pic>
        <p:nvPicPr>
          <p:cNvPr descr="Screenshot 2021-09-07 at 20.28.25.png" id="148" name="Google Shape;148;p16"/>
          <p:cNvPicPr preferRelativeResize="0"/>
          <p:nvPr/>
        </p:nvPicPr>
        <p:blipFill rotWithShape="1">
          <a:blip r:embed="rId3">
            <a:alphaModFix/>
          </a:blip>
          <a:srcRect b="0" l="0" r="0" t="0"/>
          <a:stretch/>
        </p:blipFill>
        <p:spPr>
          <a:xfrm>
            <a:off x="10621088" y="4264221"/>
            <a:ext cx="11416246" cy="77042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idx="4294967295" type="subTitle"/>
          </p:nvPr>
        </p:nvSpPr>
        <p:spPr>
          <a:xfrm>
            <a:off x="1219200" y="3655200"/>
            <a:ext cx="12566700" cy="7501800"/>
          </a:xfrm>
          <a:prstGeom prst="rect">
            <a:avLst/>
          </a:prstGeom>
          <a:noFill/>
          <a:ln>
            <a:noFill/>
          </a:ln>
        </p:spPr>
        <p:txBody>
          <a:bodyPr anchorCtr="0" anchor="t" bIns="50800" lIns="50800" spcFirstLastPara="1" rIns="50800" wrap="square" tIns="50800">
            <a:normAutofit/>
          </a:bodyPr>
          <a:lstStyle/>
          <a:p>
            <a:pPr indent="0" lvl="0" marL="0" marR="0" rtl="0" algn="just">
              <a:lnSpc>
                <a:spcPct val="90000"/>
              </a:lnSpc>
              <a:spcBef>
                <a:spcPts val="0"/>
              </a:spcBef>
              <a:spcAft>
                <a:spcPts val="0"/>
              </a:spcAft>
              <a:buClr>
                <a:srgbClr val="000000"/>
              </a:buClr>
              <a:buSzPts val="2808"/>
              <a:buFont typeface="Proxima Nova Semibold"/>
              <a:buNone/>
            </a:pPr>
            <a:r>
              <a:rPr b="0" i="0" lang="en-US" sz="3700" u="none" cap="none" strike="noStrike">
                <a:solidFill>
                  <a:srgbClr val="000000"/>
                </a:solidFill>
                <a:latin typeface="Proxima Nova Semibold"/>
                <a:ea typeface="Proxima Nova Semibold"/>
                <a:cs typeface="Proxima Nova Semibold"/>
                <a:sym typeface="Proxima Nova Semibold"/>
              </a:rPr>
              <a:t>EL CPU o processador, és l'element encarregat del control i execució de les operacions que s'efectuen dins de l'ordinador amb la finalitat de realitzar un tractament automàtic de la informació. És la part fonamental de l'ordinador, s'encarrega de controlar totes les tasques i processos que es realitzen, està format per: </a:t>
            </a:r>
            <a:endParaRPr b="0" i="0" sz="3700" u="none" cap="none" strike="noStrike">
              <a:solidFill>
                <a:srgbClr val="000000"/>
              </a:solidFill>
              <a:latin typeface="Proxima Nova Semibold"/>
              <a:ea typeface="Proxima Nova Semibold"/>
              <a:cs typeface="Proxima Nova Semibold"/>
              <a:sym typeface="Proxima Nova Semibold"/>
            </a:endParaRPr>
          </a:p>
          <a:p>
            <a:pPr indent="0" lvl="0" marL="0" marR="0" rtl="0" algn="just">
              <a:lnSpc>
                <a:spcPct val="90000"/>
              </a:lnSpc>
              <a:spcBef>
                <a:spcPts val="0"/>
              </a:spcBef>
              <a:spcAft>
                <a:spcPts val="0"/>
              </a:spcAft>
              <a:buClr>
                <a:srgbClr val="000000"/>
              </a:buClr>
              <a:buSzPts val="2808"/>
              <a:buFont typeface="Proxima Nova Semibold"/>
              <a:buNone/>
            </a:pPr>
            <a:r>
              <a:t/>
            </a:r>
            <a:endParaRPr b="0" i="0" sz="3700" u="none" cap="none" strike="noStrike">
              <a:solidFill>
                <a:srgbClr val="000000"/>
              </a:solidFill>
              <a:latin typeface="Proxima Nova Semibold"/>
              <a:ea typeface="Proxima Nova Semibold"/>
              <a:cs typeface="Proxima Nova Semibold"/>
              <a:sym typeface="Proxima Nova Semibold"/>
            </a:endParaRPr>
          </a:p>
          <a:p>
            <a:pPr indent="0" lvl="0" marL="0" marR="0" rtl="0" algn="just">
              <a:lnSpc>
                <a:spcPct val="90000"/>
              </a:lnSpc>
              <a:spcBef>
                <a:spcPts val="0"/>
              </a:spcBef>
              <a:spcAft>
                <a:spcPts val="0"/>
              </a:spcAft>
              <a:buClr>
                <a:srgbClr val="000000"/>
              </a:buClr>
              <a:buSzPts val="2808"/>
              <a:buFont typeface="Proxima Nova Semibold"/>
              <a:buNone/>
            </a:pPr>
            <a:r>
              <a:t/>
            </a:r>
            <a:endParaRPr b="0" i="0" sz="3700" u="none" cap="none" strike="noStrike">
              <a:solidFill>
                <a:srgbClr val="000000"/>
              </a:solidFill>
              <a:latin typeface="Proxima Nova Semibold"/>
              <a:ea typeface="Proxima Nova Semibold"/>
              <a:cs typeface="Proxima Nova Semibold"/>
              <a:sym typeface="Proxima Nova Semibold"/>
            </a:endParaRPr>
          </a:p>
          <a:p>
            <a:pPr indent="-458505" lvl="0" marL="458505" marR="0" rtl="0" algn="just">
              <a:lnSpc>
                <a:spcPct val="90000"/>
              </a:lnSpc>
              <a:spcBef>
                <a:spcPts val="0"/>
              </a:spcBef>
              <a:spcAft>
                <a:spcPts val="0"/>
              </a:spcAft>
              <a:buClr>
                <a:srgbClr val="000000"/>
              </a:buClr>
              <a:buSzPts val="3700"/>
              <a:buFont typeface="Proxima Nova Semibold"/>
              <a:buChar char="•"/>
            </a:pPr>
            <a:r>
              <a:rPr b="0" i="0" lang="en-US" sz="3700" u="none" cap="none" strike="noStrike">
                <a:solidFill>
                  <a:srgbClr val="000000"/>
                </a:solidFill>
                <a:latin typeface="Proxima Nova Semibold"/>
                <a:ea typeface="Proxima Nova Semibold"/>
                <a:cs typeface="Proxima Nova Semibold"/>
                <a:sym typeface="Proxima Nova Semibold"/>
              </a:rPr>
              <a:t>Unitat de control (CU)</a:t>
            </a:r>
            <a:endParaRPr b="1" i="0" sz="3700" u="none" cap="none" strike="noStrike">
              <a:solidFill>
                <a:srgbClr val="53585F"/>
              </a:solidFill>
              <a:latin typeface="Proxima Nova"/>
              <a:ea typeface="Proxima Nova"/>
              <a:cs typeface="Proxima Nova"/>
              <a:sym typeface="Proxima Nova"/>
            </a:endParaRPr>
          </a:p>
          <a:p>
            <a:pPr indent="-458505" lvl="0" marL="458505" marR="0" rtl="0" algn="just">
              <a:lnSpc>
                <a:spcPct val="90000"/>
              </a:lnSpc>
              <a:spcBef>
                <a:spcPts val="0"/>
              </a:spcBef>
              <a:spcAft>
                <a:spcPts val="0"/>
              </a:spcAft>
              <a:buClr>
                <a:srgbClr val="000000"/>
              </a:buClr>
              <a:buSzPts val="3700"/>
              <a:buFont typeface="Proxima Nova Semibold"/>
              <a:buChar char="•"/>
            </a:pPr>
            <a:r>
              <a:rPr b="0" i="0" lang="en-US" sz="3700" u="none" cap="none" strike="noStrike">
                <a:solidFill>
                  <a:srgbClr val="000000"/>
                </a:solidFill>
                <a:latin typeface="Proxima Nova Semibold"/>
                <a:ea typeface="Proxima Nova Semibold"/>
                <a:cs typeface="Proxima Nova Semibold"/>
                <a:sym typeface="Proxima Nova Semibold"/>
              </a:rPr>
              <a:t>Unitat aritmètic-lògica (ALU)</a:t>
            </a:r>
            <a:endParaRPr b="1" i="0" sz="3700" u="none" cap="none" strike="noStrike">
              <a:solidFill>
                <a:srgbClr val="53585F"/>
              </a:solidFill>
              <a:latin typeface="Proxima Nova"/>
              <a:ea typeface="Proxima Nova"/>
              <a:cs typeface="Proxima Nova"/>
              <a:sym typeface="Proxima Nova"/>
            </a:endParaRPr>
          </a:p>
        </p:txBody>
      </p:sp>
      <p:sp>
        <p:nvSpPr>
          <p:cNvPr id="154" name="Google Shape;154;p17"/>
          <p:cNvSpPr txBox="1"/>
          <p:nvPr>
            <p:ph idx="4294967295" type="ctrTitle"/>
          </p:nvPr>
        </p:nvSpPr>
        <p:spPr>
          <a:xfrm>
            <a:off x="1219200" y="578050"/>
            <a:ext cx="21945600" cy="23949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E31E25"/>
              </a:buClr>
              <a:buSzPts val="21340"/>
              <a:buFont typeface="Arial"/>
              <a:buNone/>
            </a:pPr>
            <a:r>
              <a:rPr b="0" i="0" lang="en-US" sz="9200" u="none" cap="none" strike="noStrike">
                <a:solidFill>
                  <a:srgbClr val="E31E25"/>
                </a:solidFill>
                <a:latin typeface="Arial"/>
                <a:ea typeface="Arial"/>
                <a:cs typeface="Arial"/>
                <a:sym typeface="Arial"/>
              </a:rPr>
              <a:t>1.1.3.1 UNITAT CENTRAL DE PROCÉS (CPU) </a:t>
            </a:r>
            <a:endParaRPr b="0" i="0" sz="9200" u="none" cap="none" strike="noStrike">
              <a:solidFill>
                <a:srgbClr val="E31E25"/>
              </a:solidFill>
              <a:latin typeface="Arial"/>
              <a:ea typeface="Arial"/>
              <a:cs typeface="Arial"/>
              <a:sym typeface="Arial"/>
            </a:endParaRPr>
          </a:p>
        </p:txBody>
      </p:sp>
      <p:pic>
        <p:nvPicPr>
          <p:cNvPr descr="Screenshot 2021-09-07 at 20.35.35.png" id="155" name="Google Shape;155;p17"/>
          <p:cNvPicPr preferRelativeResize="0"/>
          <p:nvPr/>
        </p:nvPicPr>
        <p:blipFill rotWithShape="1">
          <a:blip r:embed="rId3">
            <a:alphaModFix/>
          </a:blip>
          <a:srcRect b="0" l="0" r="0" t="0"/>
          <a:stretch/>
        </p:blipFill>
        <p:spPr>
          <a:xfrm>
            <a:off x="14451548" y="4155352"/>
            <a:ext cx="9013975" cy="517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idx="1" type="body"/>
          </p:nvPr>
        </p:nvSpPr>
        <p:spPr>
          <a:xfrm>
            <a:off x="1219200" y="409285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UNITAT DE CONTROL (CU)</a:t>
            </a:r>
            <a:endParaRPr/>
          </a:p>
          <a:p>
            <a:pPr indent="0" lvl="0" marL="0" rtl="0" algn="l">
              <a:lnSpc>
                <a:spcPct val="120000"/>
              </a:lnSpc>
              <a:spcBef>
                <a:spcPts val="2400"/>
              </a:spcBef>
              <a:spcAft>
                <a:spcPts val="0"/>
              </a:spcAft>
              <a:buClr>
                <a:srgbClr val="53585F"/>
              </a:buClr>
              <a:buSzPts val="4200"/>
              <a:buFont typeface="Proxima Nova"/>
              <a:buNone/>
            </a:pPr>
            <a:r>
              <a:rPr b="1" lang="en-US"/>
              <a:t>La tasca principal</a:t>
            </a:r>
            <a:r>
              <a:rPr b="0" lang="en-US"/>
              <a:t> de la </a:t>
            </a:r>
            <a:r>
              <a:rPr b="1" lang="en-US"/>
              <a:t>Unitat de Control</a:t>
            </a:r>
            <a:r>
              <a:rPr b="0" lang="en-US"/>
              <a:t> és rebre la informació per </a:t>
            </a:r>
            <a:r>
              <a:rPr b="1" lang="en-US"/>
              <a:t>interpretar-la i processar-la</a:t>
            </a:r>
            <a:r>
              <a:rPr b="0" lang="en-US"/>
              <a:t> mitjançant les ordres que envia als components de l’ordinador.</a:t>
            </a:r>
            <a:endParaRPr/>
          </a:p>
          <a:p>
            <a:pPr indent="0" lvl="0" marL="0" rtl="0" algn="l">
              <a:lnSpc>
                <a:spcPct val="120000"/>
              </a:lnSpc>
              <a:spcBef>
                <a:spcPts val="2400"/>
              </a:spcBef>
              <a:spcAft>
                <a:spcPts val="0"/>
              </a:spcAft>
              <a:buClr>
                <a:srgbClr val="53585F"/>
              </a:buClr>
              <a:buSzPts val="4200"/>
              <a:buFont typeface="Proxima Nova"/>
              <a:buNone/>
            </a:pPr>
            <a:r>
              <a:rPr b="1" lang="en-US"/>
              <a:t>S'encarrega de portar de la RAM les instruccions</a:t>
            </a:r>
            <a:r>
              <a:rPr b="0" lang="en-US"/>
              <a:t> necessàries per a l'execució dels programes i el processament de dades.</a:t>
            </a:r>
            <a:endParaRPr/>
          </a:p>
        </p:txBody>
      </p:sp>
      <p:sp>
        <p:nvSpPr>
          <p:cNvPr id="161" name="Google Shape;161;p18"/>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1.1.3.1 UNITAT CENTRAL DE PROCÉS (CPU) </a:t>
            </a:r>
            <a:endParaRPr/>
          </a:p>
        </p:txBody>
      </p:sp>
      <p:pic>
        <p:nvPicPr>
          <p:cNvPr descr="Screenshot 2021-09-11 at 11.18.25.png" id="162" name="Google Shape;162;p18"/>
          <p:cNvPicPr preferRelativeResize="0"/>
          <p:nvPr/>
        </p:nvPicPr>
        <p:blipFill rotWithShape="1">
          <a:blip r:embed="rId3">
            <a:alphaModFix/>
          </a:blip>
          <a:srcRect b="0" l="0" r="0" t="0"/>
          <a:stretch/>
        </p:blipFill>
        <p:spPr>
          <a:xfrm>
            <a:off x="7682700" y="8965976"/>
            <a:ext cx="10393975" cy="432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idx="1" type="body"/>
          </p:nvPr>
        </p:nvSpPr>
        <p:spPr>
          <a:xfrm>
            <a:off x="1147375" y="49530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30000"/>
              </a:lnSpc>
              <a:spcBef>
                <a:spcPts val="0"/>
              </a:spcBef>
              <a:spcAft>
                <a:spcPts val="0"/>
              </a:spcAft>
              <a:buClr>
                <a:srgbClr val="00C7FC"/>
              </a:buClr>
              <a:buSzPts val="4200"/>
              <a:buFont typeface="Proxima Nova Extrabold"/>
              <a:buNone/>
            </a:pPr>
            <a:r>
              <a:rPr b="0" lang="en-US" cap="none">
                <a:solidFill>
                  <a:srgbClr val="00C7FC"/>
                </a:solidFill>
                <a:latin typeface="Proxima Nova Extrabold"/>
                <a:ea typeface="Proxima Nova Extrabold"/>
                <a:cs typeface="Proxima Nova Extrabold"/>
                <a:sym typeface="Proxima Nova Extrabold"/>
              </a:rPr>
              <a:t>UNITAT DE CONTROL (UC)</a:t>
            </a:r>
            <a:endParaRPr/>
          </a:p>
          <a:p>
            <a:pPr indent="0" lvl="0" marL="0" rtl="0" algn="l">
              <a:lnSpc>
                <a:spcPct val="120000"/>
              </a:lnSpc>
              <a:spcBef>
                <a:spcPts val="0"/>
              </a:spcBef>
              <a:spcAft>
                <a:spcPts val="0"/>
              </a:spcAft>
              <a:buClr>
                <a:srgbClr val="53585F"/>
              </a:buClr>
              <a:buSzPts val="4200"/>
              <a:buFont typeface="Proxima Nova"/>
              <a:buNone/>
            </a:pPr>
            <a:r>
              <a:rPr b="0" lang="en-US"/>
              <a:t>Disposa de petits espais d’emmagatzemament anomenats </a:t>
            </a:r>
            <a:r>
              <a:rPr b="1" lang="en-US"/>
              <a:t>registres</a:t>
            </a:r>
            <a:r>
              <a:rPr b="0" lang="en-US"/>
              <a:t>. I també té aquests altres components:</a:t>
            </a:r>
            <a:endParaRPr/>
          </a:p>
          <a:p>
            <a:pPr indent="-685800" lvl="0" marL="685800" rtl="0" algn="l">
              <a:lnSpc>
                <a:spcPct val="120000"/>
              </a:lnSpc>
              <a:spcBef>
                <a:spcPts val="0"/>
              </a:spcBef>
              <a:spcAft>
                <a:spcPts val="0"/>
              </a:spcAft>
              <a:buClr>
                <a:srgbClr val="53585F"/>
              </a:buClr>
              <a:buSzPts val="2940"/>
              <a:buFont typeface="Proxima Nova"/>
              <a:buChar char="•"/>
            </a:pPr>
            <a:r>
              <a:rPr b="1" lang="en-US"/>
              <a:t>Registre d’instrucció:</a:t>
            </a:r>
            <a:r>
              <a:rPr b="0" lang="en-US"/>
              <a:t> és l'encarregat d'emmagatzemar la instrucció que s'està executant</a:t>
            </a:r>
            <a:endParaRPr/>
          </a:p>
          <a:p>
            <a:pPr indent="-685800" lvl="0" marL="685800" rtl="0" algn="l">
              <a:lnSpc>
                <a:spcPct val="120000"/>
              </a:lnSpc>
              <a:spcBef>
                <a:spcPts val="0"/>
              </a:spcBef>
              <a:spcAft>
                <a:spcPts val="0"/>
              </a:spcAft>
              <a:buClr>
                <a:srgbClr val="53585F"/>
              </a:buClr>
              <a:buSzPts val="2940"/>
              <a:buFont typeface="Proxima Nova"/>
              <a:buChar char="•"/>
            </a:pPr>
            <a:r>
              <a:rPr b="1" lang="en-US"/>
              <a:t>Registre comptador de programes:</a:t>
            </a:r>
            <a:r>
              <a:rPr b="0" lang="en-US"/>
              <a:t> conté l'adreça de memòria de la següent instrucció a executar</a:t>
            </a:r>
            <a:endParaRPr/>
          </a:p>
          <a:p>
            <a:pPr indent="-685800" lvl="0" marL="685800" rtl="0" algn="l">
              <a:lnSpc>
                <a:spcPct val="120000"/>
              </a:lnSpc>
              <a:spcBef>
                <a:spcPts val="0"/>
              </a:spcBef>
              <a:spcAft>
                <a:spcPts val="0"/>
              </a:spcAft>
              <a:buClr>
                <a:srgbClr val="53585F"/>
              </a:buClr>
              <a:buSzPts val="2940"/>
              <a:buFont typeface="Proxima Nova"/>
              <a:buChar char="•"/>
            </a:pPr>
            <a:r>
              <a:rPr b="1" lang="en-US"/>
              <a:t>Controlador descodificador:</a:t>
            </a:r>
            <a:r>
              <a:rPr b="0" lang="en-US"/>
              <a:t> s'encarrega d'interpretar la instrucció per a poder processar-la.</a:t>
            </a:r>
            <a:endParaRPr/>
          </a:p>
          <a:p>
            <a:pPr indent="-685800" lvl="0" marL="685800" rtl="0" algn="l">
              <a:lnSpc>
                <a:spcPct val="120000"/>
              </a:lnSpc>
              <a:spcBef>
                <a:spcPts val="0"/>
              </a:spcBef>
              <a:spcAft>
                <a:spcPts val="0"/>
              </a:spcAft>
              <a:buClr>
                <a:srgbClr val="53585F"/>
              </a:buClr>
              <a:buSzPts val="2940"/>
              <a:buFont typeface="Proxima Nova"/>
              <a:buChar char="•"/>
            </a:pPr>
            <a:r>
              <a:rPr b="1" lang="en-US"/>
              <a:t>Seqüenciador:</a:t>
            </a:r>
            <a:r>
              <a:rPr b="0" lang="en-US"/>
              <a:t> genera les microordres necessàries per executar l’instrucció.</a:t>
            </a:r>
            <a:endParaRPr/>
          </a:p>
          <a:p>
            <a:pPr indent="-685800" lvl="0" marL="685800" rtl="0" algn="l">
              <a:lnSpc>
                <a:spcPct val="120000"/>
              </a:lnSpc>
              <a:spcBef>
                <a:spcPts val="0"/>
              </a:spcBef>
              <a:spcAft>
                <a:spcPts val="0"/>
              </a:spcAft>
              <a:buClr>
                <a:srgbClr val="53585F"/>
              </a:buClr>
              <a:buSzPts val="2940"/>
              <a:buFont typeface="Proxima Nova"/>
              <a:buChar char="•"/>
            </a:pPr>
            <a:r>
              <a:rPr b="1" lang="en-US"/>
              <a:t>Rellotge</a:t>
            </a:r>
            <a:r>
              <a:rPr b="0" lang="en-US"/>
              <a:t>: proporciona una successió d'impulsos elèctrics a intervals constants.</a:t>
            </a:r>
            <a:endParaRPr/>
          </a:p>
        </p:txBody>
      </p:sp>
      <p:sp>
        <p:nvSpPr>
          <p:cNvPr id="168" name="Google Shape;168;p19"/>
          <p:cNvSpPr txBox="1"/>
          <p:nvPr>
            <p:ph type="title"/>
          </p:nvPr>
        </p:nvSpPr>
        <p:spPr>
          <a:xfrm>
            <a:off x="1039675" y="770375"/>
            <a:ext cx="14577600" cy="22986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rgbClr val="E31E25"/>
              </a:buClr>
              <a:buSzPts val="10440"/>
              <a:buFont typeface="Arial"/>
              <a:buNone/>
            </a:pPr>
            <a:r>
              <a:rPr b="0" i="0" lang="en-US" sz="10240" u="none" cap="none" strike="noStrike">
                <a:solidFill>
                  <a:srgbClr val="E31E25"/>
                </a:solidFill>
                <a:latin typeface="Arial"/>
                <a:ea typeface="Arial"/>
                <a:cs typeface="Arial"/>
                <a:sym typeface="Arial"/>
              </a:rPr>
              <a:t>1.1.3.1 UNITAT CENTRAL DE PROCÉS (CPU) </a:t>
            </a:r>
            <a:endParaRPr sz="10240"/>
          </a:p>
        </p:txBody>
      </p:sp>
      <p:pic>
        <p:nvPicPr>
          <p:cNvPr descr="Screenshot 2021-09-08 at 09.44.12.png" id="169" name="Google Shape;169;p19"/>
          <p:cNvPicPr preferRelativeResize="0"/>
          <p:nvPr/>
        </p:nvPicPr>
        <p:blipFill rotWithShape="1">
          <a:blip r:embed="rId3">
            <a:alphaModFix/>
          </a:blip>
          <a:srcRect b="0" l="0" r="0" t="0"/>
          <a:stretch/>
        </p:blipFill>
        <p:spPr>
          <a:xfrm>
            <a:off x="16065525" y="223075"/>
            <a:ext cx="7799451" cy="527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idx="1" type="body"/>
          </p:nvPr>
        </p:nvSpPr>
        <p:spPr>
          <a:xfrm>
            <a:off x="1219200" y="4272375"/>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UNITAT ARITMÈTIC-LÒGICA (ALU)</a:t>
            </a:r>
            <a:endParaRPr/>
          </a:p>
          <a:p>
            <a:pPr indent="0" lvl="0" marL="0" rtl="0" algn="l">
              <a:lnSpc>
                <a:spcPct val="120000"/>
              </a:lnSpc>
              <a:spcBef>
                <a:spcPts val="2400"/>
              </a:spcBef>
              <a:spcAft>
                <a:spcPts val="0"/>
              </a:spcAft>
              <a:buClr>
                <a:srgbClr val="53585F"/>
              </a:buClr>
              <a:buSzPts val="4200"/>
              <a:buFont typeface="Proxima Nova"/>
              <a:buNone/>
            </a:pPr>
            <a:r>
              <a:rPr b="0" lang="en-US"/>
              <a:t>És la part de la CPU encarregada de realitzar </a:t>
            </a:r>
            <a:r>
              <a:rPr b="1" lang="en-US"/>
              <a:t>operacions aritmètiques i lògiques.</a:t>
            </a:r>
            <a:r>
              <a:rPr b="0" lang="en-US"/>
              <a:t> Les operacions aritmètiques poden ser suma, resta, multiplicació, divisió, potenciació, etc. i les lògiques són de comparació, &lt;, &gt;, =, AND, OR, NOT …</a:t>
            </a:r>
            <a:endParaRPr/>
          </a:p>
        </p:txBody>
      </p:sp>
      <p:sp>
        <p:nvSpPr>
          <p:cNvPr id="175" name="Google Shape;175;p20"/>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1.1.3.1 UNITAT CENTRAL DE PROCÉS (CPU) </a:t>
            </a:r>
            <a:endParaRPr/>
          </a:p>
        </p:txBody>
      </p:sp>
      <p:pic>
        <p:nvPicPr>
          <p:cNvPr descr="Screenshot 2021-09-11 at 11.16.14.png" id="176" name="Google Shape;176;p20"/>
          <p:cNvPicPr preferRelativeResize="0"/>
          <p:nvPr/>
        </p:nvPicPr>
        <p:blipFill rotWithShape="1">
          <a:blip r:embed="rId3">
            <a:alphaModFix/>
          </a:blip>
          <a:srcRect b="0" l="0" r="0" t="0"/>
          <a:stretch/>
        </p:blipFill>
        <p:spPr>
          <a:xfrm>
            <a:off x="5417425" y="8299225"/>
            <a:ext cx="10071100" cy="459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 type="body"/>
          </p:nvPr>
        </p:nvSpPr>
        <p:spPr>
          <a:xfrm>
            <a:off x="1219200" y="49530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UNITAT ARITMÈTIC-LÒGICA (ALU)</a:t>
            </a:r>
            <a:endParaRPr/>
          </a:p>
          <a:p>
            <a:pPr indent="0" lvl="0" marL="0" rtl="0" algn="l">
              <a:lnSpc>
                <a:spcPct val="120000"/>
              </a:lnSpc>
              <a:spcBef>
                <a:spcPts val="2400"/>
              </a:spcBef>
              <a:spcAft>
                <a:spcPts val="0"/>
              </a:spcAft>
              <a:buClr>
                <a:srgbClr val="53585F"/>
              </a:buClr>
              <a:buSzPts val="4200"/>
              <a:buFont typeface="Proxima Nova"/>
              <a:buNone/>
            </a:pPr>
            <a:r>
              <a:rPr b="0" lang="en-US"/>
              <a:t>Els elements que la composen són:</a:t>
            </a:r>
            <a:endParaRPr/>
          </a:p>
          <a:p>
            <a:pPr indent="-685800" lvl="0" marL="685800" rtl="0" algn="l">
              <a:lnSpc>
                <a:spcPct val="120000"/>
              </a:lnSpc>
              <a:spcBef>
                <a:spcPts val="2400"/>
              </a:spcBef>
              <a:spcAft>
                <a:spcPts val="0"/>
              </a:spcAft>
              <a:buClr>
                <a:srgbClr val="53585F"/>
              </a:buClr>
              <a:buSzPts val="2940"/>
              <a:buFont typeface="Proxima Nova"/>
              <a:buChar char="•"/>
            </a:pPr>
            <a:r>
              <a:rPr b="1" lang="en-US"/>
              <a:t>Operacional o circuit operacional:</a:t>
            </a:r>
            <a:r>
              <a:rPr b="0" lang="en-US"/>
              <a:t> realitza les operacions amb les dades dels registres d’entrada</a:t>
            </a:r>
            <a:endParaRPr/>
          </a:p>
          <a:p>
            <a:pPr indent="-685800" lvl="0" marL="685800" rtl="0" algn="l">
              <a:lnSpc>
                <a:spcPct val="120000"/>
              </a:lnSpc>
              <a:spcBef>
                <a:spcPts val="2400"/>
              </a:spcBef>
              <a:spcAft>
                <a:spcPts val="0"/>
              </a:spcAft>
              <a:buClr>
                <a:srgbClr val="53585F"/>
              </a:buClr>
              <a:buSzPts val="2940"/>
              <a:buFont typeface="Proxima Nova"/>
              <a:buChar char="•"/>
            </a:pPr>
            <a:r>
              <a:rPr b="1" lang="en-US"/>
              <a:t>Registres d’entrada:</a:t>
            </a:r>
            <a:r>
              <a:rPr b="0" lang="en-US"/>
              <a:t> contenen els operands de l’operació</a:t>
            </a:r>
            <a:endParaRPr/>
          </a:p>
          <a:p>
            <a:pPr indent="-685800" lvl="0" marL="685800" rtl="0" algn="l">
              <a:lnSpc>
                <a:spcPct val="120000"/>
              </a:lnSpc>
              <a:spcBef>
                <a:spcPts val="2400"/>
              </a:spcBef>
              <a:spcAft>
                <a:spcPts val="0"/>
              </a:spcAft>
              <a:buClr>
                <a:srgbClr val="53585F"/>
              </a:buClr>
              <a:buSzPts val="2940"/>
              <a:buFont typeface="Proxima Nova"/>
              <a:buChar char="•"/>
            </a:pPr>
            <a:r>
              <a:rPr b="1" lang="en-US"/>
              <a:t>Acumulador:</a:t>
            </a:r>
            <a:r>
              <a:rPr b="0" lang="en-US"/>
              <a:t> emmagatzema els resultats de les operacions</a:t>
            </a:r>
            <a:endParaRPr/>
          </a:p>
          <a:p>
            <a:pPr indent="-685800" lvl="0" marL="685800" rtl="0" algn="l">
              <a:lnSpc>
                <a:spcPct val="120000"/>
              </a:lnSpc>
              <a:spcBef>
                <a:spcPts val="2400"/>
              </a:spcBef>
              <a:spcAft>
                <a:spcPts val="0"/>
              </a:spcAft>
              <a:buClr>
                <a:srgbClr val="53585F"/>
              </a:buClr>
              <a:buSzPts val="2940"/>
              <a:buFont typeface="Proxima Nova"/>
              <a:buChar char="•"/>
            </a:pPr>
            <a:r>
              <a:rPr b="1" lang="en-US"/>
              <a:t>Registre d’estat:</a:t>
            </a:r>
            <a:r>
              <a:rPr b="0" lang="en-US"/>
              <a:t> registra les condicions de l'operació anterior</a:t>
            </a:r>
            <a:endParaRPr/>
          </a:p>
        </p:txBody>
      </p:sp>
      <p:sp>
        <p:nvSpPr>
          <p:cNvPr id="182" name="Google Shape;182;p21"/>
          <p:cNvSpPr txBox="1"/>
          <p:nvPr>
            <p:ph type="title"/>
          </p:nvPr>
        </p:nvSpPr>
        <p:spPr>
          <a:xfrm>
            <a:off x="1111500" y="985825"/>
            <a:ext cx="14326200" cy="2298600"/>
          </a:xfrm>
          <a:prstGeom prst="rect">
            <a:avLst/>
          </a:prstGeom>
          <a:noFill/>
          <a:ln>
            <a:noFill/>
          </a:ln>
        </p:spPr>
        <p:txBody>
          <a:bodyPr anchorCtr="0" anchor="t" bIns="50800" lIns="50800" spcFirstLastPara="1" rIns="50800" wrap="square" tIns="50800">
            <a:noAutofit/>
          </a:bodyPr>
          <a:lstStyle/>
          <a:p>
            <a:pPr indent="0" lvl="0" marL="0" rtl="0" algn="l">
              <a:lnSpc>
                <a:spcPct val="80000"/>
              </a:lnSpc>
              <a:spcBef>
                <a:spcPts val="0"/>
              </a:spcBef>
              <a:spcAft>
                <a:spcPts val="0"/>
              </a:spcAft>
              <a:buClr>
                <a:srgbClr val="E31E25"/>
              </a:buClr>
              <a:buSzPts val="10440"/>
              <a:buFont typeface="Arial"/>
              <a:buNone/>
            </a:pPr>
            <a:r>
              <a:rPr b="0" i="0" lang="en-US" sz="9440" u="none" cap="none" strike="noStrike">
                <a:solidFill>
                  <a:srgbClr val="E31E25"/>
                </a:solidFill>
                <a:latin typeface="Arial"/>
                <a:ea typeface="Arial"/>
                <a:cs typeface="Arial"/>
                <a:sym typeface="Arial"/>
              </a:rPr>
              <a:t>1.1.3.1 UNITAT CENTRAL DE PROCÉS (CPU) </a:t>
            </a:r>
            <a:endParaRPr sz="9440"/>
          </a:p>
        </p:txBody>
      </p:sp>
      <p:pic>
        <p:nvPicPr>
          <p:cNvPr descr="Screenshot 2021-09-08 at 10.30.44.png" id="183" name="Google Shape;183;p21"/>
          <p:cNvPicPr preferRelativeResize="0"/>
          <p:nvPr/>
        </p:nvPicPr>
        <p:blipFill rotWithShape="1">
          <a:blip r:embed="rId3">
            <a:alphaModFix/>
          </a:blip>
          <a:srcRect b="0" l="0" r="0" t="0"/>
          <a:stretch/>
        </p:blipFill>
        <p:spPr>
          <a:xfrm>
            <a:off x="15347850" y="366075"/>
            <a:ext cx="8552999" cy="583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idx="1" type="body"/>
          </p:nvPr>
        </p:nvSpPr>
        <p:spPr>
          <a:xfrm>
            <a:off x="1219200" y="46853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300" cap="none">
                <a:solidFill>
                  <a:srgbClr val="00C7FC"/>
                </a:solidFill>
                <a:latin typeface="Proxima Nova Extrabold"/>
                <a:ea typeface="Proxima Nova Extrabold"/>
                <a:cs typeface="Proxima Nova Extrabold"/>
                <a:sym typeface="Proxima Nova Extrabold"/>
              </a:rPr>
              <a:t>MEMÒRIES D'EMMAGATZEMATGE EXTERN</a:t>
            </a:r>
            <a:endParaRPr sz="3900"/>
          </a:p>
          <a:p>
            <a:pPr indent="0" lvl="0" marL="0" rtl="0" algn="l">
              <a:lnSpc>
                <a:spcPct val="120000"/>
              </a:lnSpc>
              <a:spcBef>
                <a:spcPts val="2400"/>
              </a:spcBef>
              <a:spcAft>
                <a:spcPts val="0"/>
              </a:spcAft>
              <a:buClr>
                <a:srgbClr val="53585F"/>
              </a:buClr>
              <a:buSzPts val="5600"/>
              <a:buFont typeface="Proxima Nova"/>
              <a:buNone/>
            </a:pPr>
            <a:r>
              <a:rPr b="0" lang="en-US" sz="5300"/>
              <a:t>Els suports d’emmagatzematge s’anomenen així perquè </a:t>
            </a:r>
            <a:r>
              <a:rPr b="1" lang="en-US" sz="3900"/>
              <a:t>són capaços d’emmagatzemar informació</a:t>
            </a:r>
            <a:r>
              <a:rPr b="0" lang="en-US" sz="5300"/>
              <a:t>. Alguns exemples d’emmagatzematge extern són: el disc dur, pendrives, etc. Aquestes memòries són més lentes que la memòria principal (RAM), no són volàtils, la informació es guarda fins i tot en desconnectar el subministrament d’energia.</a:t>
            </a:r>
            <a:endParaRPr sz="3900"/>
          </a:p>
        </p:txBody>
      </p:sp>
      <p:sp>
        <p:nvSpPr>
          <p:cNvPr id="189" name="Google Shape;189;p22"/>
          <p:cNvSpPr txBox="1"/>
          <p:nvPr>
            <p:ph type="title"/>
          </p:nvPr>
        </p:nvSpPr>
        <p:spPr>
          <a:xfrm>
            <a:off x="1829325" y="1219200"/>
            <a:ext cx="21335400" cy="15744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1.1.3.2 LA MEMÒRIA. FUNCIONS, TIPUS I CARACTERÍSTIQUES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idx="1" type="body"/>
          </p:nvPr>
        </p:nvSpPr>
        <p:spPr>
          <a:xfrm>
            <a:off x="1219200" y="4810975"/>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MEMÒRIA INTERNA</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RAM (Random Access Memory)</a:t>
            </a:r>
            <a:endParaRPr/>
          </a:p>
          <a:p>
            <a:pPr indent="0" lvl="0" marL="0" rtl="0" algn="l">
              <a:lnSpc>
                <a:spcPct val="120000"/>
              </a:lnSpc>
              <a:spcBef>
                <a:spcPts val="2400"/>
              </a:spcBef>
              <a:spcAft>
                <a:spcPts val="0"/>
              </a:spcAft>
              <a:buClr>
                <a:srgbClr val="53585F"/>
              </a:buClr>
              <a:buSzPts val="4200"/>
              <a:buFont typeface="Proxima Nova"/>
              <a:buNone/>
            </a:pPr>
            <a:r>
              <a:rPr b="1" lang="en-US"/>
              <a:t>Permet emmagatzemar i modificar informació</a:t>
            </a:r>
            <a:r>
              <a:rPr b="0" lang="en-US"/>
              <a:t> i és el que es coneix com </a:t>
            </a:r>
            <a:r>
              <a:rPr b="1" lang="en-US"/>
              <a:t>memòria principal</a:t>
            </a:r>
            <a:r>
              <a:rPr b="0" lang="en-US"/>
              <a:t>, memòria central o memòria d'accés directe. És un component necessari perquè es pugui processar la informació.</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Memòria cau (Caché)</a:t>
            </a:r>
            <a:endParaRPr/>
          </a:p>
          <a:p>
            <a:pPr indent="0" lvl="0" marL="0" rtl="0" algn="l">
              <a:lnSpc>
                <a:spcPct val="120000"/>
              </a:lnSpc>
              <a:spcBef>
                <a:spcPts val="0"/>
              </a:spcBef>
              <a:spcAft>
                <a:spcPts val="0"/>
              </a:spcAft>
              <a:buClr>
                <a:srgbClr val="53585F"/>
              </a:buClr>
              <a:buSzPts val="4200"/>
              <a:buFont typeface="Proxima Nova"/>
              <a:buNone/>
            </a:pPr>
            <a:r>
              <a:rPr b="0" lang="en-US"/>
              <a:t>A més de la memòria central, actualment els ordinadors incorporen un altre tipus de memòria per agilitzar els càlculs que fan els programes emmagatzemant </a:t>
            </a:r>
            <a:r>
              <a:rPr b="1" lang="en-US"/>
              <a:t>la informació que s'utilitza amb més freqüència</a:t>
            </a:r>
            <a:r>
              <a:rPr b="0" lang="en-US"/>
              <a:t>, solen ser memòries </a:t>
            </a:r>
            <a:r>
              <a:rPr b="1" lang="en-US"/>
              <a:t>intermèdies entre la RAM i el processador</a:t>
            </a:r>
            <a:r>
              <a:rPr b="0" lang="en-US"/>
              <a:t>.</a:t>
            </a:r>
            <a:endParaRPr/>
          </a:p>
        </p:txBody>
      </p:sp>
      <p:sp>
        <p:nvSpPr>
          <p:cNvPr id="195" name="Google Shape;195;p23"/>
          <p:cNvSpPr txBox="1"/>
          <p:nvPr>
            <p:ph type="title"/>
          </p:nvPr>
        </p:nvSpPr>
        <p:spPr>
          <a:xfrm>
            <a:off x="1003775" y="44722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1.1.3.2 LA MEMÒRIA. FUNCIONS, TIPUS I CARACTERÍSTIQUES</a:t>
            </a:r>
            <a:endParaRPr/>
          </a:p>
        </p:txBody>
      </p:sp>
      <p:pic>
        <p:nvPicPr>
          <p:cNvPr descr="Screenshot 2021-09-09 at 20.14.58.png" id="196" name="Google Shape;196;p23"/>
          <p:cNvPicPr preferRelativeResize="0"/>
          <p:nvPr/>
        </p:nvPicPr>
        <p:blipFill rotWithShape="1">
          <a:blip r:embed="rId3">
            <a:alphaModFix/>
          </a:blip>
          <a:srcRect b="0" l="0" r="0" t="0"/>
          <a:stretch/>
        </p:blipFill>
        <p:spPr>
          <a:xfrm>
            <a:off x="13937611" y="4632088"/>
            <a:ext cx="9628745" cy="5449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6"/>
          <p:cNvSpPr txBox="1"/>
          <p:nvPr>
            <p:ph type="title"/>
          </p:nvPr>
        </p:nvSpPr>
        <p:spPr>
          <a:xfrm>
            <a:off x="1219200" y="4048125"/>
            <a:ext cx="21945600" cy="5930900"/>
          </a:xfrm>
          <a:prstGeom prst="rect">
            <a:avLst/>
          </a:prstGeom>
          <a:noFill/>
          <a:ln>
            <a:noFill/>
          </a:ln>
        </p:spPr>
        <p:txBody>
          <a:bodyPr anchorCtr="0" anchor="ctr" bIns="50800" lIns="50800" spcFirstLastPara="1" rIns="50800" wrap="square" tIns="50800">
            <a:normAutofit/>
          </a:bodyPr>
          <a:lstStyle/>
          <a:p>
            <a:pPr indent="-431800" lvl="0" marL="431800" rtl="0" algn="l">
              <a:lnSpc>
                <a:spcPct val="80000"/>
              </a:lnSpc>
              <a:spcBef>
                <a:spcPts val="0"/>
              </a:spcBef>
              <a:spcAft>
                <a:spcPts val="0"/>
              </a:spcAft>
              <a:buClr>
                <a:srgbClr val="FFFFFF"/>
              </a:buClr>
              <a:buSzPts val="14000"/>
              <a:buFont typeface="Arial"/>
              <a:buNone/>
            </a:pPr>
            <a:r>
              <a:rPr lang="en-US"/>
              <a:t>  </a:t>
            </a:r>
            <a:r>
              <a:rPr lang="en-US" sz="14000">
                <a:solidFill>
                  <a:srgbClr val="FFFFFF"/>
                </a:solidFill>
              </a:rPr>
              <a:t>INTRODUCCIÓ ALS SISTEMES OPERATIUS.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4500"/>
              <a:buFont typeface="Proxima Nova Extrabold"/>
              <a:buNone/>
            </a:pPr>
            <a:r>
              <a:rPr b="0" lang="en-US" sz="4500" cap="none">
                <a:solidFill>
                  <a:srgbClr val="00C7FC"/>
                </a:solidFill>
                <a:latin typeface="Proxima Nova Extrabold"/>
                <a:ea typeface="Proxima Nova Extrabold"/>
                <a:cs typeface="Proxima Nova Extrabold"/>
                <a:sym typeface="Proxima Nova Extrabold"/>
              </a:rPr>
              <a:t>MEMÒRIA INTERNA</a:t>
            </a:r>
            <a:endParaRPr/>
          </a:p>
          <a:p>
            <a:pPr indent="0" lvl="0" marL="0" rtl="0" algn="l">
              <a:lnSpc>
                <a:spcPct val="120000"/>
              </a:lnSpc>
              <a:spcBef>
                <a:spcPts val="2400"/>
              </a:spcBef>
              <a:spcAft>
                <a:spcPts val="0"/>
              </a:spcAft>
              <a:buClr>
                <a:srgbClr val="53585F"/>
              </a:buClr>
              <a:buSzPts val="4500"/>
              <a:buFont typeface="Proxima Nova"/>
              <a:buNone/>
            </a:pPr>
            <a:r>
              <a:rPr lang="en-US" sz="4500"/>
              <a:t>ROM (Read Only Memory)</a:t>
            </a:r>
            <a:endParaRPr/>
          </a:p>
          <a:p>
            <a:pPr indent="0" lvl="0" marL="0" rtl="0" algn="l">
              <a:lnSpc>
                <a:spcPct val="120000"/>
              </a:lnSpc>
              <a:spcBef>
                <a:spcPts val="0"/>
              </a:spcBef>
              <a:spcAft>
                <a:spcPts val="0"/>
              </a:spcAft>
              <a:buClr>
                <a:srgbClr val="53585F"/>
              </a:buClr>
              <a:buSzPts val="4500"/>
              <a:buFont typeface="Proxima Nova"/>
              <a:buNone/>
            </a:pPr>
            <a:r>
              <a:rPr b="0" lang="en-US" sz="4500"/>
              <a:t>És una memòria de</a:t>
            </a:r>
            <a:r>
              <a:rPr b="1" lang="en-US"/>
              <a:t> només lectura</a:t>
            </a:r>
            <a:r>
              <a:rPr b="0" lang="en-US" sz="4500"/>
              <a:t>, serveix bàsicament per poder </a:t>
            </a:r>
            <a:r>
              <a:rPr b="1" lang="en-US"/>
              <a:t>inicialitzar el sistema informàtic</a:t>
            </a:r>
            <a:r>
              <a:rPr b="0" lang="en-US" sz="4500"/>
              <a:t>. Aquesta memòria de només lectura conté programes especials que serveixen per carregar i inicialitzar l'arrencada de l'ordinador, en ella es troba emmagatzemada </a:t>
            </a:r>
            <a:r>
              <a:rPr b="1" lang="en-US"/>
              <a:t>tota la informació referent als components maquinari</a:t>
            </a:r>
            <a:r>
              <a:rPr b="0" lang="en-US" sz="4500"/>
              <a:t> de què consta el nostre equip.</a:t>
            </a:r>
            <a:endParaRPr/>
          </a:p>
        </p:txBody>
      </p:sp>
      <p:sp>
        <p:nvSpPr>
          <p:cNvPr id="202" name="Google Shape;202;p24"/>
          <p:cNvSpPr txBox="1"/>
          <p:nvPr>
            <p:ph type="title"/>
          </p:nvPr>
        </p:nvSpPr>
        <p:spPr>
          <a:xfrm>
            <a:off x="1075575" y="6626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1.1.3.2 LA MEMÒRIA. FUNCIONS, TIPUS I CARACTERÍSTIQUES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4300"/>
              <a:buFont typeface="Proxima Nova Extrabold"/>
              <a:buNone/>
            </a:pPr>
            <a:r>
              <a:rPr b="0" lang="en-US" sz="4300" cap="none">
                <a:solidFill>
                  <a:srgbClr val="00C7FC"/>
                </a:solidFill>
                <a:latin typeface="Proxima Nova Extrabold"/>
                <a:ea typeface="Proxima Nova Extrabold"/>
                <a:cs typeface="Proxima Nova Extrabold"/>
                <a:sym typeface="Proxima Nova Extrabold"/>
              </a:rPr>
              <a:t>MEMÒRIA INTERNA</a:t>
            </a:r>
            <a:endParaRPr/>
          </a:p>
          <a:p>
            <a:pPr indent="0" lvl="0" marL="0" rtl="0" algn="l">
              <a:lnSpc>
                <a:spcPct val="120000"/>
              </a:lnSpc>
              <a:spcBef>
                <a:spcPts val="0"/>
              </a:spcBef>
              <a:spcAft>
                <a:spcPts val="0"/>
              </a:spcAft>
              <a:buClr>
                <a:srgbClr val="53585F"/>
              </a:buClr>
              <a:buSzPts val="4300"/>
              <a:buFont typeface="Proxima Nova"/>
              <a:buNone/>
            </a:pPr>
            <a:r>
              <a:rPr b="0" lang="en-US" sz="4300"/>
              <a:t>Tipus de ROM:</a:t>
            </a:r>
            <a:endParaRPr/>
          </a:p>
          <a:p>
            <a:pPr indent="-589788" lvl="0" marL="589788" rtl="0" algn="l">
              <a:lnSpc>
                <a:spcPct val="120000"/>
              </a:lnSpc>
              <a:spcBef>
                <a:spcPts val="0"/>
              </a:spcBef>
              <a:spcAft>
                <a:spcPts val="0"/>
              </a:spcAft>
              <a:buClr>
                <a:srgbClr val="53585F"/>
              </a:buClr>
              <a:buSzPts val="3010"/>
              <a:buFont typeface="Proxima Nova"/>
              <a:buChar char="•"/>
            </a:pPr>
            <a:r>
              <a:rPr b="1" lang="en-US"/>
              <a:t>PROM</a:t>
            </a:r>
            <a:r>
              <a:rPr b="0" lang="en-US" sz="4300"/>
              <a:t> (Programmable Read Only Memory), que són </a:t>
            </a:r>
            <a:r>
              <a:rPr b="1" lang="en-US"/>
              <a:t>programables una sola vegada</a:t>
            </a:r>
            <a:r>
              <a:rPr b="0" lang="en-US" sz="4300"/>
              <a:t> i després d'haver estat muntades a la placa</a:t>
            </a:r>
            <a:endParaRPr/>
          </a:p>
          <a:p>
            <a:pPr indent="-589788" lvl="0" marL="589788" rtl="0" algn="l">
              <a:lnSpc>
                <a:spcPct val="120000"/>
              </a:lnSpc>
              <a:spcBef>
                <a:spcPts val="0"/>
              </a:spcBef>
              <a:spcAft>
                <a:spcPts val="0"/>
              </a:spcAft>
              <a:buClr>
                <a:srgbClr val="53585F"/>
              </a:buClr>
              <a:buSzPts val="3010"/>
              <a:buFont typeface="Proxima Nova"/>
              <a:buChar char="•"/>
            </a:pPr>
            <a:r>
              <a:rPr b="1" lang="en-US"/>
              <a:t>EPROM</a:t>
            </a:r>
            <a:r>
              <a:rPr b="0" lang="en-US" sz="4300"/>
              <a:t> (Erasable Programmable Read Only Memory), són les que s'utilitzen en l'actualitat i </a:t>
            </a:r>
            <a:r>
              <a:rPr b="1" lang="en-US"/>
              <a:t>permeten canviar la configuració </a:t>
            </a:r>
            <a:r>
              <a:rPr b="0" lang="en-US" sz="4300"/>
              <a:t>assignada.</a:t>
            </a:r>
            <a:endParaRPr/>
          </a:p>
          <a:p>
            <a:pPr indent="0" lvl="0" marL="0" rtl="0" algn="l">
              <a:lnSpc>
                <a:spcPct val="120000"/>
              </a:lnSpc>
              <a:spcBef>
                <a:spcPts val="0"/>
              </a:spcBef>
              <a:spcAft>
                <a:spcPts val="0"/>
              </a:spcAft>
              <a:buClr>
                <a:srgbClr val="53585F"/>
              </a:buClr>
              <a:buSzPts val="4300"/>
              <a:buFont typeface="Proxima Nova"/>
              <a:buNone/>
            </a:pPr>
            <a:r>
              <a:rPr b="1" lang="en-US"/>
              <a:t>Totes aquestes memòries són no volàtils</a:t>
            </a:r>
            <a:r>
              <a:rPr b="0" lang="en-US" sz="4300"/>
              <a:t>, conserven la informació encara que no tinguin suministrament d’energia.</a:t>
            </a:r>
            <a:endParaRPr/>
          </a:p>
          <a:p>
            <a:pPr indent="0" lvl="0" marL="0" rtl="0" algn="l">
              <a:lnSpc>
                <a:spcPct val="120000"/>
              </a:lnSpc>
              <a:spcBef>
                <a:spcPts val="2000"/>
              </a:spcBef>
              <a:spcAft>
                <a:spcPts val="0"/>
              </a:spcAft>
              <a:buClr>
                <a:srgbClr val="53585F"/>
              </a:buClr>
              <a:buSzPts val="3956"/>
              <a:buFont typeface="Proxima Nova"/>
              <a:buNone/>
            </a:pPr>
            <a:r>
              <a:rPr lang="en-US" sz="3956"/>
              <a:t>La BIOS (</a:t>
            </a:r>
            <a:r>
              <a:rPr i="1" lang="en-US"/>
              <a:t>Basic Input Output System</a:t>
            </a:r>
            <a:r>
              <a:rPr lang="en-US" sz="3956"/>
              <a:t>) o UEFI (</a:t>
            </a:r>
            <a:r>
              <a:rPr i="1" lang="en-US"/>
              <a:t>Unified Extensible Firmware Interface</a:t>
            </a:r>
            <a:r>
              <a:rPr lang="en-US" sz="3956"/>
              <a:t>) és un dels microprogramaris o firmware més coneguts que acostuma a estar emmagatzemats en xips de memòria de tipus ROM, EPROM o EEPROM</a:t>
            </a:r>
            <a:endParaRPr/>
          </a:p>
        </p:txBody>
      </p:sp>
      <p:sp>
        <p:nvSpPr>
          <p:cNvPr id="208" name="Google Shape;208;p25"/>
          <p:cNvSpPr txBox="1"/>
          <p:nvPr>
            <p:ph type="title"/>
          </p:nvPr>
        </p:nvSpPr>
        <p:spPr>
          <a:xfrm>
            <a:off x="1362825" y="6088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1.1.3.2 LA MEMÒRIA. FUNCIONS, TIPUS I CARACTERÍSTIQUES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0" lang="en-US"/>
              <a:t>La </a:t>
            </a:r>
            <a:r>
              <a:rPr b="1" i="0" lang="en-US" sz="4200" u="none" cap="none" strike="noStrike">
                <a:solidFill>
                  <a:srgbClr val="53585F"/>
                </a:solidFill>
                <a:latin typeface="Proxima Nova"/>
                <a:ea typeface="Proxima Nova"/>
                <a:cs typeface="Proxima Nova"/>
                <a:sym typeface="Proxima Nova"/>
              </a:rPr>
              <a:t>unitat d'entrada i sortida</a:t>
            </a:r>
            <a:r>
              <a:rPr b="0" lang="en-US"/>
              <a:t> són els circuits integrats que serveixen per </a:t>
            </a:r>
            <a:r>
              <a:rPr b="1" i="0" lang="en-US" sz="4200" u="none" cap="none" strike="noStrike">
                <a:solidFill>
                  <a:srgbClr val="53585F"/>
                </a:solidFill>
                <a:latin typeface="Proxima Nova"/>
                <a:ea typeface="Proxima Nova"/>
                <a:cs typeface="Proxima Nova"/>
                <a:sym typeface="Proxima Nova"/>
              </a:rPr>
              <a:t>comunicar el processador i la resta de components</a:t>
            </a:r>
            <a:r>
              <a:rPr b="0" lang="en-US"/>
              <a:t> interns de l'ordinador </a:t>
            </a:r>
            <a:r>
              <a:rPr b="1" i="0" lang="en-US" sz="4200" u="none" cap="none" strike="noStrike">
                <a:solidFill>
                  <a:srgbClr val="53585F"/>
                </a:solidFill>
                <a:latin typeface="Proxima Nova"/>
                <a:ea typeface="Proxima Nova"/>
                <a:cs typeface="Proxima Nova"/>
                <a:sym typeface="Proxima Nova"/>
              </a:rPr>
              <a:t>amb els perifèrics</a:t>
            </a:r>
            <a:r>
              <a:rPr b="0" lang="en-US"/>
              <a:t> d'entrada i sortida i les memòries d'emmagatzematge extern.</a:t>
            </a:r>
            <a:endParaRPr b="0"/>
          </a:p>
          <a:p>
            <a:pPr indent="0" lvl="0" marL="0" rtl="0" algn="l">
              <a:lnSpc>
                <a:spcPct val="120000"/>
              </a:lnSpc>
              <a:spcBef>
                <a:spcPts val="12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El bus és el dispositiu principal de comunicació (components, CPU i memòria). </a:t>
            </a:r>
            <a:br>
              <a:rPr b="1" i="0" lang="en-US" sz="4200" u="none" cap="none" strike="noStrike">
                <a:solidFill>
                  <a:srgbClr val="53585F"/>
                </a:solidFill>
                <a:latin typeface="Proxima Nova"/>
                <a:ea typeface="Proxima Nova"/>
                <a:cs typeface="Proxima Nova"/>
                <a:sym typeface="Proxima Nova"/>
              </a:rPr>
            </a:br>
            <a:r>
              <a:rPr b="0" lang="en-US"/>
              <a:t>Segons el seu ús n’hi ha de tres tipus:</a:t>
            </a:r>
            <a:endParaRPr b="0"/>
          </a:p>
          <a:p>
            <a:pPr indent="-685800" lvl="0" marL="685800" rtl="0" algn="l">
              <a:lnSpc>
                <a:spcPct val="120000"/>
              </a:lnSpc>
              <a:spcBef>
                <a:spcPts val="600"/>
              </a:spcBef>
              <a:spcAft>
                <a:spcPts val="0"/>
              </a:spcAft>
              <a:buClr>
                <a:srgbClr val="53585F"/>
              </a:buClr>
              <a:buSzPts val="2940"/>
              <a:buFont typeface="Proxima Nova"/>
              <a:buChar char="•"/>
            </a:pPr>
            <a:r>
              <a:rPr b="1" i="0" lang="en-US" sz="4200" u="none" cap="none" strike="noStrike">
                <a:solidFill>
                  <a:srgbClr val="53585F"/>
                </a:solidFill>
                <a:latin typeface="Proxima Nova"/>
                <a:ea typeface="Proxima Nova"/>
                <a:cs typeface="Proxima Nova"/>
                <a:sym typeface="Proxima Nova"/>
              </a:rPr>
              <a:t>Bus de dades: </a:t>
            </a:r>
            <a:r>
              <a:rPr b="0" lang="en-US"/>
              <a:t>Transmet informació entre la CPU i els perifèrics</a:t>
            </a:r>
            <a:endParaRPr b="0"/>
          </a:p>
          <a:p>
            <a:pPr indent="-685800" lvl="0" marL="685800" rtl="0" algn="l">
              <a:lnSpc>
                <a:spcPct val="120000"/>
              </a:lnSpc>
              <a:spcBef>
                <a:spcPts val="600"/>
              </a:spcBef>
              <a:spcAft>
                <a:spcPts val="0"/>
              </a:spcAft>
              <a:buClr>
                <a:srgbClr val="53585F"/>
              </a:buClr>
              <a:buSzPts val="2940"/>
              <a:buFont typeface="Proxima Nova"/>
              <a:buChar char="•"/>
            </a:pPr>
            <a:r>
              <a:rPr b="1" i="0" lang="en-US" sz="4200" u="none" cap="none" strike="noStrike">
                <a:solidFill>
                  <a:srgbClr val="53585F"/>
                </a:solidFill>
                <a:latin typeface="Proxima Nova"/>
                <a:ea typeface="Proxima Nova"/>
                <a:cs typeface="Proxima Nova"/>
                <a:sym typeface="Proxima Nova"/>
              </a:rPr>
              <a:t>Bus d’adreces: </a:t>
            </a:r>
            <a:r>
              <a:rPr b="0" lang="en-US"/>
              <a:t>Identifica el dispositiu on van les dades del bus de dades.</a:t>
            </a:r>
            <a:endParaRPr b="0"/>
          </a:p>
          <a:p>
            <a:pPr indent="-685800" lvl="0" marL="685800" rtl="0" algn="l">
              <a:lnSpc>
                <a:spcPct val="120000"/>
              </a:lnSpc>
              <a:spcBef>
                <a:spcPts val="600"/>
              </a:spcBef>
              <a:spcAft>
                <a:spcPts val="0"/>
              </a:spcAft>
              <a:buClr>
                <a:srgbClr val="53585F"/>
              </a:buClr>
              <a:buSzPts val="2940"/>
              <a:buFont typeface="Proxima Nova"/>
              <a:buChar char="•"/>
            </a:pPr>
            <a:r>
              <a:rPr b="1" i="0" lang="en-US" sz="4200" u="none" cap="none" strike="noStrike">
                <a:solidFill>
                  <a:srgbClr val="53585F"/>
                </a:solidFill>
                <a:latin typeface="Proxima Nova"/>
                <a:ea typeface="Proxima Nova"/>
                <a:cs typeface="Proxima Nova"/>
                <a:sym typeface="Proxima Nova"/>
              </a:rPr>
              <a:t>Bus de control o de sistema: </a:t>
            </a:r>
            <a:r>
              <a:rPr b="0" lang="en-US"/>
              <a:t>Controla l’accés al bus de dades i d’adreces. Les senyals de control transmeten ordres i informació de temporització evitant col·lisions d’informació en el sistema.</a:t>
            </a:r>
            <a:endParaRPr/>
          </a:p>
        </p:txBody>
      </p:sp>
      <p:sp>
        <p:nvSpPr>
          <p:cNvPr id="214" name="Google Shape;214;p26"/>
          <p:cNvSpPr txBox="1"/>
          <p:nvPr>
            <p:ph type="title"/>
          </p:nvPr>
        </p:nvSpPr>
        <p:spPr>
          <a:xfrm>
            <a:off x="1219200" y="89605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1.1.3.3 UNITAT D’ENTRADA/SORTIDA I BUS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1" type="body"/>
          </p:nvPr>
        </p:nvSpPr>
        <p:spPr>
          <a:xfrm>
            <a:off x="1219200" y="43083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5000"/>
              <a:buFont typeface="Proxima Nova Extrabold"/>
              <a:buNone/>
            </a:pPr>
            <a:r>
              <a:rPr b="0" lang="en-US" sz="5000" cap="none">
                <a:solidFill>
                  <a:srgbClr val="00C7FC"/>
                </a:solidFill>
                <a:latin typeface="Proxima Nova Extrabold"/>
                <a:ea typeface="Proxima Nova Extrabold"/>
                <a:cs typeface="Proxima Nova Extrabold"/>
                <a:sym typeface="Proxima Nova Extrabold"/>
              </a:rPr>
              <a:t>CONTROLADORS DMA (DIRECT MEMORY ACCESS)</a:t>
            </a:r>
            <a:endParaRPr/>
          </a:p>
          <a:p>
            <a:pPr indent="0" lvl="0" marL="0" rtl="0" algn="l">
              <a:lnSpc>
                <a:spcPct val="120000"/>
              </a:lnSpc>
              <a:spcBef>
                <a:spcPts val="2400"/>
              </a:spcBef>
              <a:spcAft>
                <a:spcPts val="0"/>
              </a:spcAft>
              <a:buClr>
                <a:srgbClr val="53585F"/>
              </a:buClr>
              <a:buSzPts val="5000"/>
              <a:buFont typeface="Proxima Nova"/>
              <a:buNone/>
            </a:pPr>
            <a:r>
              <a:rPr b="1" lang="en-US"/>
              <a:t>Permet</a:t>
            </a:r>
            <a:r>
              <a:rPr b="0" lang="en-US" sz="5000"/>
              <a:t> a cert tipus de components d'un ordinador </a:t>
            </a:r>
            <a:r>
              <a:rPr b="1" lang="en-US"/>
              <a:t>accedir a la memòria</a:t>
            </a:r>
            <a:r>
              <a:rPr b="0" lang="en-US" sz="5000"/>
              <a:t> de sistema per llegir o escriure sense haver d’emprar la unitat central de processament (CPU). </a:t>
            </a:r>
            <a:r>
              <a:rPr b="1" lang="en-US"/>
              <a:t>DMA</a:t>
            </a:r>
            <a:r>
              <a:rPr b="0" lang="en-US" sz="5000"/>
              <a:t> és una característica essencial en tots els ordinadors moderns, ja que permet als dispositius de diferents velocitats comunicar-se sense sotmetre a la CPU a una càrrega massiva d’interrupcions. </a:t>
            </a:r>
            <a:r>
              <a:rPr b="1" lang="en-US"/>
              <a:t>Augmenta el rendiment d'aplicacions que requereixin molts recursos</a:t>
            </a:r>
            <a:r>
              <a:rPr b="0" lang="en-US" sz="5000"/>
              <a:t>.</a:t>
            </a:r>
            <a:endParaRPr/>
          </a:p>
        </p:txBody>
      </p:sp>
      <p:sp>
        <p:nvSpPr>
          <p:cNvPr id="220" name="Google Shape;220;p27"/>
          <p:cNvSpPr txBox="1"/>
          <p:nvPr>
            <p:ph type="title"/>
          </p:nvPr>
        </p:nvSpPr>
        <p:spPr>
          <a:xfrm>
            <a:off x="1219200" y="7703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1.1.3.3 UNITAT D’ENTRADA/SORTIDA I BUS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0" lang="en-US"/>
              <a:t>Es considera perifèric a el conjunt de dispositius que </a:t>
            </a:r>
            <a:r>
              <a:rPr b="1" i="0" lang="en-US" sz="4200" u="none" cap="none" strike="noStrike">
                <a:solidFill>
                  <a:srgbClr val="53585F"/>
                </a:solidFill>
                <a:latin typeface="Proxima Nova"/>
                <a:ea typeface="Proxima Nova"/>
                <a:cs typeface="Proxima Nova"/>
                <a:sym typeface="Proxima Nova"/>
              </a:rPr>
              <a:t>permeten realitzar operacions d'entrada/sortida</a:t>
            </a:r>
            <a:r>
              <a:rPr b="0" lang="en-US"/>
              <a:t> (E/S).</a:t>
            </a:r>
            <a:r>
              <a:rPr b="1" i="0" lang="en-US" sz="4200" u="none" cap="none" strike="noStrike">
                <a:solidFill>
                  <a:srgbClr val="53585F"/>
                </a:solidFill>
                <a:latin typeface="Proxima Nova"/>
                <a:ea typeface="Proxima Nova"/>
                <a:cs typeface="Proxima Nova"/>
                <a:sym typeface="Proxima Nova"/>
              </a:rPr>
              <a:t> </a:t>
            </a:r>
            <a:endParaRPr/>
          </a:p>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Els perifèrics es classifiquen en:</a:t>
            </a:r>
            <a:endParaRPr/>
          </a:p>
          <a:p>
            <a:pPr indent="-685800" lvl="0" marL="685800" rtl="0" algn="l">
              <a:lnSpc>
                <a:spcPct val="120000"/>
              </a:lnSpc>
              <a:spcBef>
                <a:spcPts val="0"/>
              </a:spcBef>
              <a:spcAft>
                <a:spcPts val="0"/>
              </a:spcAft>
              <a:buClr>
                <a:srgbClr val="53585F"/>
              </a:buClr>
              <a:buSzPts val="2940"/>
              <a:buFont typeface="Proxima Nova"/>
              <a:buChar char="•"/>
            </a:pPr>
            <a:r>
              <a:rPr b="0" lang="en-US"/>
              <a:t>Entrada</a:t>
            </a:r>
            <a:endParaRPr/>
          </a:p>
          <a:p>
            <a:pPr indent="-685800" lvl="0" marL="685800" rtl="0" algn="l">
              <a:lnSpc>
                <a:spcPct val="120000"/>
              </a:lnSpc>
              <a:spcBef>
                <a:spcPts val="0"/>
              </a:spcBef>
              <a:spcAft>
                <a:spcPts val="0"/>
              </a:spcAft>
              <a:buClr>
                <a:srgbClr val="53585F"/>
              </a:buClr>
              <a:buSzPts val="2940"/>
              <a:buFont typeface="Proxima Nova"/>
              <a:buChar char="•"/>
            </a:pPr>
            <a:r>
              <a:rPr b="0" lang="en-US"/>
              <a:t>Sortida</a:t>
            </a:r>
            <a:endParaRPr/>
          </a:p>
          <a:p>
            <a:pPr indent="-685800" lvl="0" marL="685800" rtl="0" algn="l">
              <a:lnSpc>
                <a:spcPct val="120000"/>
              </a:lnSpc>
              <a:spcBef>
                <a:spcPts val="0"/>
              </a:spcBef>
              <a:spcAft>
                <a:spcPts val="0"/>
              </a:spcAft>
              <a:buClr>
                <a:srgbClr val="53585F"/>
              </a:buClr>
              <a:buSzPts val="2940"/>
              <a:buFont typeface="Proxima Nova"/>
              <a:buChar char="•"/>
            </a:pPr>
            <a:r>
              <a:rPr b="0" lang="en-US"/>
              <a:t>Entrada / Sortida</a:t>
            </a:r>
            <a:endParaRPr/>
          </a:p>
          <a:p>
            <a:pPr indent="-685800" lvl="0" marL="685800" rtl="0" algn="l">
              <a:lnSpc>
                <a:spcPct val="120000"/>
              </a:lnSpc>
              <a:spcBef>
                <a:spcPts val="0"/>
              </a:spcBef>
              <a:spcAft>
                <a:spcPts val="0"/>
              </a:spcAft>
              <a:buClr>
                <a:srgbClr val="53585F"/>
              </a:buClr>
              <a:buSzPts val="2940"/>
              <a:buFont typeface="Proxima Nova"/>
              <a:buChar char="•"/>
            </a:pPr>
            <a:r>
              <a:rPr b="0" lang="en-US"/>
              <a:t>Emmagatzematge</a:t>
            </a:r>
            <a:endParaRPr/>
          </a:p>
          <a:p>
            <a:pPr indent="-685800" lvl="0" marL="685800" rtl="0" algn="l">
              <a:lnSpc>
                <a:spcPct val="120000"/>
              </a:lnSpc>
              <a:spcBef>
                <a:spcPts val="0"/>
              </a:spcBef>
              <a:spcAft>
                <a:spcPts val="0"/>
              </a:spcAft>
              <a:buClr>
                <a:srgbClr val="53585F"/>
              </a:buClr>
              <a:buSzPts val="2940"/>
              <a:buFont typeface="Proxima Nova"/>
              <a:buChar char="•"/>
            </a:pPr>
            <a:r>
              <a:rPr b="0" lang="en-US"/>
              <a:t>Comunicació</a:t>
            </a:r>
            <a:endParaRPr/>
          </a:p>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Per a què el sistema operatiu pugui reconèixer els perifèrics cal instal·lar els drivers o controladors.</a:t>
            </a:r>
            <a:endParaRPr/>
          </a:p>
        </p:txBody>
      </p:sp>
      <p:sp>
        <p:nvSpPr>
          <p:cNvPr id="226" name="Google Shape;226;p28"/>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1.1.3.4 PERIFÈRICS</a:t>
            </a:r>
            <a:endParaRPr/>
          </a:p>
        </p:txBody>
      </p:sp>
      <p:pic>
        <p:nvPicPr>
          <p:cNvPr descr="Screenshot 2021-09-08 at 11.07.54.png" id="227" name="Google Shape;227;p28"/>
          <p:cNvPicPr preferRelativeResize="0"/>
          <p:nvPr/>
        </p:nvPicPr>
        <p:blipFill rotWithShape="1">
          <a:blip r:embed="rId3">
            <a:alphaModFix/>
          </a:blip>
          <a:srcRect b="-11357" l="-8663" r="-21612" t="-18899"/>
          <a:stretch/>
        </p:blipFill>
        <p:spPr>
          <a:xfrm>
            <a:off x="12874376" y="4649100"/>
            <a:ext cx="6656501" cy="4809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685800" lvl="0" marL="685800" rtl="0" algn="l">
              <a:lnSpc>
                <a:spcPct val="120000"/>
              </a:lnSpc>
              <a:spcBef>
                <a:spcPts val="0"/>
              </a:spcBef>
              <a:spcAft>
                <a:spcPts val="0"/>
              </a:spcAft>
              <a:buClr>
                <a:srgbClr val="53585F"/>
              </a:buClr>
              <a:buSzPts val="3640"/>
              <a:buFont typeface="Proxima Nova"/>
              <a:buChar char="•"/>
            </a:pPr>
            <a:r>
              <a:rPr lang="en-US" sz="5200"/>
              <a:t>Perifèric d’entrada: </a:t>
            </a:r>
            <a:r>
              <a:rPr b="0" lang="en-US"/>
              <a:t>Són els que permeten introduir dades externes a l'ordinador per a la posterior tractament per part de la CPU. Aquestes dades poden provenir de diferents fonts, sent la principal l'ésser humà.</a:t>
            </a:r>
            <a:endParaRPr b="0"/>
          </a:p>
          <a:p>
            <a:pPr indent="-685800" lvl="0" marL="685800" rtl="0" algn="l">
              <a:lnSpc>
                <a:spcPct val="120000"/>
              </a:lnSpc>
              <a:spcBef>
                <a:spcPts val="2400"/>
              </a:spcBef>
              <a:spcAft>
                <a:spcPts val="0"/>
              </a:spcAft>
              <a:buClr>
                <a:srgbClr val="53585F"/>
              </a:buClr>
              <a:buSzPts val="3640"/>
              <a:buFont typeface="Proxima Nova"/>
              <a:buChar char="•"/>
            </a:pPr>
            <a:r>
              <a:rPr lang="en-US" sz="5200"/>
              <a:t>Perifèric de sortida: </a:t>
            </a:r>
            <a:r>
              <a:rPr b="0" lang="en-US"/>
              <a:t>Són els que reben la informació processada per la CPU i la reprodueixen, de manera que sigui perceptible per l’usuari.</a:t>
            </a:r>
            <a:endParaRPr b="0"/>
          </a:p>
          <a:p>
            <a:pPr indent="-685800" lvl="0" marL="685800" rtl="0" algn="l">
              <a:lnSpc>
                <a:spcPct val="120000"/>
              </a:lnSpc>
              <a:spcBef>
                <a:spcPts val="2400"/>
              </a:spcBef>
              <a:spcAft>
                <a:spcPts val="0"/>
              </a:spcAft>
              <a:buClr>
                <a:srgbClr val="53585F"/>
              </a:buClr>
              <a:buSzPts val="3640"/>
              <a:buFont typeface="Proxima Nova"/>
              <a:buChar char="•"/>
            </a:pPr>
            <a:r>
              <a:rPr lang="en-US" sz="5200"/>
              <a:t>Perifèric d'E/S: </a:t>
            </a:r>
            <a:r>
              <a:rPr b="0" lang="en-US"/>
              <a:t>Els perifèrics d'entrada/sortida són els que utilitza l'ordinador per enviar i per rebre informació.</a:t>
            </a:r>
            <a:endParaRPr/>
          </a:p>
        </p:txBody>
      </p:sp>
      <p:sp>
        <p:nvSpPr>
          <p:cNvPr id="233" name="Google Shape;233;p29"/>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1.1.3.4 PERIFÈRICS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685800" lvl="0" marL="685800" rtl="0" algn="l">
              <a:lnSpc>
                <a:spcPct val="120000"/>
              </a:lnSpc>
              <a:spcBef>
                <a:spcPts val="0"/>
              </a:spcBef>
              <a:spcAft>
                <a:spcPts val="0"/>
              </a:spcAft>
              <a:buClr>
                <a:srgbClr val="53585F"/>
              </a:buClr>
              <a:buSzPts val="3640"/>
              <a:buFont typeface="Proxima Nova"/>
              <a:buChar char="•"/>
            </a:pPr>
            <a:r>
              <a:rPr lang="en-US" sz="5200"/>
              <a:t>Perifèric d’emmagatzematge: </a:t>
            </a:r>
            <a:r>
              <a:rPr b="0" lang="en-US"/>
              <a:t>S'encarreguen de guardar les dades de què fa ús la CPU, perquè aquesta pugui fer ús d'ells una vegada que han estat eliminats de la memòria principal.</a:t>
            </a:r>
            <a:endParaRPr b="0"/>
          </a:p>
          <a:p>
            <a:pPr indent="-685800" lvl="0" marL="685800" rtl="0" algn="l">
              <a:lnSpc>
                <a:spcPct val="120000"/>
              </a:lnSpc>
              <a:spcBef>
                <a:spcPts val="2400"/>
              </a:spcBef>
              <a:spcAft>
                <a:spcPts val="0"/>
              </a:spcAft>
              <a:buClr>
                <a:srgbClr val="53585F"/>
              </a:buClr>
              <a:buSzPts val="3640"/>
              <a:buFont typeface="Proxima Nova"/>
              <a:buChar char="•"/>
            </a:pPr>
            <a:r>
              <a:rPr lang="en-US" sz="5200"/>
              <a:t>Perifèrics de comunicació: </a:t>
            </a:r>
            <a:r>
              <a:rPr b="0" lang="en-US"/>
              <a:t>La seva funció és permetre la interacció entre dos o més ordinadors, o entre un ordinador i un altre perifèric extern.</a:t>
            </a:r>
            <a:endParaRPr/>
          </a:p>
        </p:txBody>
      </p:sp>
      <p:sp>
        <p:nvSpPr>
          <p:cNvPr id="239" name="Google Shape;239;p30"/>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1.1.3.4 PERIFÈRICS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FFFFFF"/>
              </a:buClr>
              <a:buSzPts val="8584"/>
              <a:buFont typeface="Arial"/>
              <a:buNone/>
            </a:pPr>
            <a:r>
              <a:rPr lang="en-US" sz="8584"/>
              <a:t>1.2 CODIFICACIÓ DE LA INFORMACIÓ EN DIFERENTS SISTEMES DE REPRESENTACIÓ. </a:t>
            </a:r>
            <a:endParaRPr/>
          </a:p>
        </p:txBody>
      </p:sp>
      <p:sp>
        <p:nvSpPr>
          <p:cNvPr id="245" name="Google Shape;245;p31"/>
          <p:cNvSpPr txBox="1"/>
          <p:nvPr>
            <p:ph idx="1" type="body"/>
          </p:nvPr>
        </p:nvSpPr>
        <p:spPr>
          <a:xfrm>
            <a:off x="1308975" y="4940575"/>
            <a:ext cx="21945600" cy="8902800"/>
          </a:xfrm>
          <a:prstGeom prst="rect">
            <a:avLst/>
          </a:prstGeom>
          <a:noFill/>
          <a:ln>
            <a:noFill/>
          </a:ln>
        </p:spPr>
        <p:txBody>
          <a:bodyPr anchorCtr="0" anchor="t" bIns="50800" lIns="50800" spcFirstLastPara="1" rIns="50800" wrap="square" tIns="50800">
            <a:normAutofit/>
          </a:bodyPr>
          <a:lstStyle/>
          <a:p>
            <a:pPr indent="0" lvl="0" marL="0" rtl="0" algn="l">
              <a:lnSpc>
                <a:spcPct val="140000"/>
              </a:lnSpc>
              <a:spcBef>
                <a:spcPts val="0"/>
              </a:spcBef>
              <a:spcAft>
                <a:spcPts val="0"/>
              </a:spcAft>
              <a:buSzPts val="5400"/>
              <a:buFont typeface="Proxima Nova"/>
              <a:buNone/>
            </a:pPr>
            <a:r>
              <a:rPr lang="en-US" sz="5400">
                <a:solidFill>
                  <a:srgbClr val="000000"/>
                </a:solidFill>
              </a:rPr>
              <a:t>1.2.1 Tipus de dades</a:t>
            </a:r>
            <a:endParaRPr/>
          </a:p>
          <a:p>
            <a:pPr indent="0" lvl="0" marL="0" rtl="0" algn="l">
              <a:lnSpc>
                <a:spcPct val="140000"/>
              </a:lnSpc>
              <a:spcBef>
                <a:spcPts val="0"/>
              </a:spcBef>
              <a:spcAft>
                <a:spcPts val="0"/>
              </a:spcAft>
              <a:buSzPts val="5400"/>
              <a:buFont typeface="Proxima Nova"/>
              <a:buNone/>
            </a:pPr>
            <a:r>
              <a:rPr lang="en-US" sz="5400">
                <a:solidFill>
                  <a:srgbClr val="000000"/>
                </a:solidFill>
              </a:rPr>
              <a:t>1.2.2 Sistemes de codificació</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Una primera classificació segons el seu procés:</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 Dades d'entrada,</a:t>
            </a:r>
            <a:r>
              <a:rPr b="0" lang="en-US"/>
              <a:t> les que es subministren a l'ordinador des dels perifèrics d'entrada o des dels diferents dispositius d'emmagatzematge</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 Dades intermèdies,</a:t>
            </a:r>
            <a:r>
              <a:rPr b="0" lang="en-US"/>
              <a:t> són les que s'obtenen del tractament automàtic de la informació, els processos</a:t>
            </a:r>
            <a:endParaRPr b="0"/>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 Dades de sortida, </a:t>
            </a:r>
            <a:r>
              <a:rPr b="0" lang="en-US"/>
              <a:t>també anomenats resultats</a:t>
            </a:r>
            <a:endParaRPr/>
          </a:p>
        </p:txBody>
      </p:sp>
      <p:sp>
        <p:nvSpPr>
          <p:cNvPr id="251" name="Google Shape;251;p32"/>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1.2.1 TIPUS DE DADES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3948"/>
              <a:buFont typeface="Proxima Nova"/>
              <a:buNone/>
            </a:pPr>
            <a:r>
              <a:rPr lang="en-US" sz="3948"/>
              <a:t>Una altra classificació serà segons variïn o no durant el procés:</a:t>
            </a:r>
            <a:endParaRPr/>
          </a:p>
          <a:p>
            <a:pPr indent="0" lvl="0" marL="0" rtl="0" algn="l">
              <a:lnSpc>
                <a:spcPct val="120000"/>
              </a:lnSpc>
              <a:spcBef>
                <a:spcPts val="2200"/>
              </a:spcBef>
              <a:spcAft>
                <a:spcPts val="0"/>
              </a:spcAft>
              <a:buClr>
                <a:srgbClr val="53585F"/>
              </a:buClr>
              <a:buSzPts val="3948"/>
              <a:buFont typeface="Proxima Nova"/>
              <a:buNone/>
            </a:pPr>
            <a:r>
              <a:rPr lang="en-US" sz="3948"/>
              <a:t>- Dades fixes, </a:t>
            </a:r>
            <a:r>
              <a:rPr b="0" lang="en-US"/>
              <a:t>són els que romanen constants durant el procés que se’ls apliqui, reben el nom de </a:t>
            </a:r>
            <a:r>
              <a:rPr lang="en-US" sz="3948"/>
              <a:t>constants</a:t>
            </a:r>
            <a:r>
              <a:rPr b="0" lang="en-US"/>
              <a:t>.</a:t>
            </a:r>
            <a:endParaRPr b="0"/>
          </a:p>
          <a:p>
            <a:pPr indent="0" lvl="0" marL="0" rtl="0" algn="l">
              <a:lnSpc>
                <a:spcPct val="120000"/>
              </a:lnSpc>
              <a:spcBef>
                <a:spcPts val="2200"/>
              </a:spcBef>
              <a:spcAft>
                <a:spcPts val="0"/>
              </a:spcAft>
              <a:buClr>
                <a:srgbClr val="53585F"/>
              </a:buClr>
              <a:buSzPts val="3948"/>
              <a:buFont typeface="Proxima Nova"/>
              <a:buNone/>
            </a:pPr>
            <a:r>
              <a:rPr lang="en-US" sz="3948"/>
              <a:t>- Dades variables, </a:t>
            </a:r>
            <a:r>
              <a:rPr b="0" lang="en-US"/>
              <a:t>són aquelles que sí es modifiquen al llarg del procés segons succeeixin determinades condicions.</a:t>
            </a:r>
            <a:endParaRPr/>
          </a:p>
          <a:p>
            <a:pPr indent="0" lvl="0" marL="0" rtl="0" algn="l">
              <a:lnSpc>
                <a:spcPct val="120000"/>
              </a:lnSpc>
              <a:spcBef>
                <a:spcPts val="2200"/>
              </a:spcBef>
              <a:spcAft>
                <a:spcPts val="0"/>
              </a:spcAft>
              <a:buClr>
                <a:srgbClr val="53585F"/>
              </a:buClr>
              <a:buSzPts val="3948"/>
              <a:buFont typeface="Proxima Nova"/>
              <a:buNone/>
            </a:pPr>
            <a:r>
              <a:rPr lang="en-US" sz="3948"/>
              <a:t>I la manera de ser utilitzats per l'ordinador:</a:t>
            </a:r>
            <a:endParaRPr/>
          </a:p>
          <a:p>
            <a:pPr indent="0" lvl="0" marL="0" rtl="0" algn="l">
              <a:lnSpc>
                <a:spcPct val="120000"/>
              </a:lnSpc>
              <a:spcBef>
                <a:spcPts val="2200"/>
              </a:spcBef>
              <a:spcAft>
                <a:spcPts val="0"/>
              </a:spcAft>
              <a:buClr>
                <a:srgbClr val="53585F"/>
              </a:buClr>
              <a:buSzPts val="3948"/>
              <a:buFont typeface="Proxima Nova"/>
              <a:buNone/>
            </a:pPr>
            <a:r>
              <a:rPr lang="en-US" sz="3948"/>
              <a:t>- Dades numèriques: són els dígits del 0 a el 9</a:t>
            </a:r>
            <a:endParaRPr/>
          </a:p>
          <a:p>
            <a:pPr indent="0" lvl="0" marL="0" rtl="0" algn="l">
              <a:lnSpc>
                <a:spcPct val="120000"/>
              </a:lnSpc>
              <a:spcBef>
                <a:spcPts val="2200"/>
              </a:spcBef>
              <a:spcAft>
                <a:spcPts val="0"/>
              </a:spcAft>
              <a:buClr>
                <a:srgbClr val="53585F"/>
              </a:buClr>
              <a:buSzPts val="3948"/>
              <a:buFont typeface="Proxima Nova"/>
              <a:buNone/>
            </a:pPr>
            <a:r>
              <a:rPr lang="en-US" sz="3948"/>
              <a:t>- Dades alfabètics: són lletres majúscules i minúscules</a:t>
            </a:r>
            <a:endParaRPr/>
          </a:p>
          <a:p>
            <a:pPr indent="0" lvl="0" marL="0" rtl="0" algn="l">
              <a:lnSpc>
                <a:spcPct val="120000"/>
              </a:lnSpc>
              <a:spcBef>
                <a:spcPts val="2200"/>
              </a:spcBef>
              <a:spcAft>
                <a:spcPts val="0"/>
              </a:spcAft>
              <a:buClr>
                <a:srgbClr val="53585F"/>
              </a:buClr>
              <a:buSzPts val="3948"/>
              <a:buFont typeface="Proxima Nova"/>
              <a:buNone/>
            </a:pPr>
            <a:r>
              <a:rPr lang="en-US" sz="3948"/>
              <a:t>- Dades alfanumèriques: són una combinació dels anteriors més una sèrie de caràcters especials</a:t>
            </a:r>
            <a:endParaRPr/>
          </a:p>
        </p:txBody>
      </p:sp>
      <p:sp>
        <p:nvSpPr>
          <p:cNvPr id="257" name="Google Shape;257;p33"/>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1.2.1 TIPUS DE DADES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7"/>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FFFFFF"/>
              </a:buClr>
              <a:buSzPts val="9048"/>
              <a:buFont typeface="Arial"/>
              <a:buNone/>
            </a:pPr>
            <a:r>
              <a:rPr lang="en-US" sz="9048"/>
              <a:t>1.1 EL SISTEMA INFORMÀTIC: COMPONENTS FÍSICS I LÒGICS. EL PROGRAMARI BASE. </a:t>
            </a:r>
            <a:endParaRPr/>
          </a:p>
        </p:txBody>
      </p:sp>
      <p:sp>
        <p:nvSpPr>
          <p:cNvPr id="92" name="Google Shape;92;p7"/>
          <p:cNvSpPr txBox="1"/>
          <p:nvPr>
            <p:ph idx="1" type="body"/>
          </p:nvPr>
        </p:nvSpPr>
        <p:spPr>
          <a:xfrm>
            <a:off x="1057625" y="5773650"/>
            <a:ext cx="20502000" cy="7549200"/>
          </a:xfrm>
          <a:prstGeom prst="rect">
            <a:avLst/>
          </a:prstGeom>
          <a:noFill/>
          <a:ln>
            <a:noFill/>
          </a:ln>
        </p:spPr>
        <p:txBody>
          <a:bodyPr anchorCtr="0" anchor="t" bIns="50800" lIns="50800" spcFirstLastPara="1" rIns="50800" wrap="square" tIns="50800">
            <a:normAutofit/>
          </a:bodyPr>
          <a:lstStyle/>
          <a:p>
            <a:pPr indent="914400" lvl="2" marL="0" rtl="0" algn="l">
              <a:lnSpc>
                <a:spcPct val="140000"/>
              </a:lnSpc>
              <a:spcBef>
                <a:spcPts val="0"/>
              </a:spcBef>
              <a:spcAft>
                <a:spcPts val="0"/>
              </a:spcAft>
              <a:buSzPts val="5400"/>
              <a:buFont typeface="Proxima Nova"/>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200"/>
              <a:buFont typeface="Proxima Nova"/>
              <a:buNone/>
            </a:pPr>
            <a:r>
              <a:rPr lang="en-US" sz="5200"/>
              <a:t>Un sistema de numeració </a:t>
            </a:r>
            <a:r>
              <a:rPr b="0" lang="en-US"/>
              <a:t>és el conjunt dels símbols i les normes que s’utilitzen per a la representació de quantitats o dades numèriques. En tot sistema de numeració hi ha una base del sistema que indica el nombre de símbols que podem utilitzar. La notació és: (base</a:t>
            </a:r>
            <a:endParaRPr/>
          </a:p>
          <a:p>
            <a:pPr indent="3657600" lvl="8" marL="0" rtl="0" algn="l">
              <a:lnSpc>
                <a:spcPct val="100000"/>
              </a:lnSpc>
              <a:spcBef>
                <a:spcPts val="2400"/>
              </a:spcBef>
              <a:spcAft>
                <a:spcPts val="0"/>
              </a:spcAft>
              <a:buClr>
                <a:srgbClr val="53585F"/>
              </a:buClr>
              <a:buSzPts val="5200"/>
              <a:buFont typeface="Proxima Nova"/>
              <a:buNone/>
            </a:pPr>
            <a:r>
              <a:rPr b="0" lang="en-US" sz="5200"/>
              <a:t>• Decimal (base 10) – 0,1,2,3,4,5,6,7,8,9</a:t>
            </a:r>
            <a:endParaRPr/>
          </a:p>
          <a:p>
            <a:pPr indent="3657600" lvl="8" marL="0" rtl="0" algn="l">
              <a:lnSpc>
                <a:spcPct val="100000"/>
              </a:lnSpc>
              <a:spcBef>
                <a:spcPts val="2400"/>
              </a:spcBef>
              <a:spcAft>
                <a:spcPts val="0"/>
              </a:spcAft>
              <a:buClr>
                <a:srgbClr val="53585F"/>
              </a:buClr>
              <a:buSzPts val="5200"/>
              <a:buFont typeface="Proxima Nova"/>
              <a:buNone/>
            </a:pPr>
            <a:r>
              <a:rPr b="0" lang="en-US" sz="5200"/>
              <a:t>• Binari (base 2) – 0,1</a:t>
            </a:r>
            <a:endParaRPr/>
          </a:p>
          <a:p>
            <a:pPr indent="3657600" lvl="8" marL="0" rtl="0" algn="l">
              <a:lnSpc>
                <a:spcPct val="100000"/>
              </a:lnSpc>
              <a:spcBef>
                <a:spcPts val="2400"/>
              </a:spcBef>
              <a:spcAft>
                <a:spcPts val="0"/>
              </a:spcAft>
              <a:buClr>
                <a:srgbClr val="53585F"/>
              </a:buClr>
              <a:buSzPts val="5200"/>
              <a:buFont typeface="Proxima Nova"/>
              <a:buNone/>
            </a:pPr>
            <a:r>
              <a:rPr b="0" lang="en-US" sz="5200"/>
              <a:t>• Octal (base 8) – 0,1,2,3,4,5,6,7</a:t>
            </a:r>
            <a:endParaRPr/>
          </a:p>
          <a:p>
            <a:pPr indent="3657600" lvl="8" marL="0" rtl="0" algn="l">
              <a:lnSpc>
                <a:spcPct val="100000"/>
              </a:lnSpc>
              <a:spcBef>
                <a:spcPts val="2400"/>
              </a:spcBef>
              <a:spcAft>
                <a:spcPts val="0"/>
              </a:spcAft>
              <a:buClr>
                <a:srgbClr val="53585F"/>
              </a:buClr>
              <a:buSzPts val="5200"/>
              <a:buFont typeface="Proxima Nova"/>
              <a:buNone/>
            </a:pPr>
            <a:r>
              <a:rPr b="0" lang="en-US" sz="5200"/>
              <a:t>• Hexadecimal (base 16) – 0,1,2,3,4,5,6,7,8,9,A,B,C,D,E,F</a:t>
            </a:r>
            <a:endParaRPr/>
          </a:p>
        </p:txBody>
      </p:sp>
      <p:sp>
        <p:nvSpPr>
          <p:cNvPr id="263" name="Google Shape;263;p34"/>
          <p:cNvSpPr txBox="1"/>
          <p:nvPr>
            <p:ph type="title"/>
          </p:nvPr>
        </p:nvSpPr>
        <p:spPr>
          <a:xfrm>
            <a:off x="1111475" y="6626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1" marL="0" rtl="0" algn="l">
              <a:lnSpc>
                <a:spcPct val="100000"/>
              </a:lnSpc>
              <a:spcBef>
                <a:spcPts val="0"/>
              </a:spcBef>
              <a:spcAft>
                <a:spcPts val="0"/>
              </a:spcAft>
              <a:buClr>
                <a:srgbClr val="53585F"/>
              </a:buClr>
              <a:buSzPts val="5600"/>
              <a:buFont typeface="Proxima Nova"/>
              <a:buNone/>
            </a:pPr>
            <a:br>
              <a:rPr b="0" lang="en-US" sz="5600"/>
            </a:br>
            <a:r>
              <a:rPr b="1" lang="en-US"/>
              <a:t>Sistema binari: </a:t>
            </a:r>
            <a:r>
              <a:rPr b="0" lang="en-US" sz="5600"/>
              <a:t>Sistema de representació que utilitza només dos estats: el zero (0) i l’u (1).</a:t>
            </a:r>
            <a:endParaRPr/>
          </a:p>
          <a:p>
            <a:pPr indent="0" lvl="1" marL="0" rtl="0" algn="l">
              <a:lnSpc>
                <a:spcPct val="140000"/>
              </a:lnSpc>
              <a:spcBef>
                <a:spcPts val="2400"/>
              </a:spcBef>
              <a:spcAft>
                <a:spcPts val="0"/>
              </a:spcAft>
              <a:buClr>
                <a:srgbClr val="53585F"/>
              </a:buClr>
              <a:buSzPts val="5600"/>
              <a:buFont typeface="Proxima Nova"/>
              <a:buNone/>
            </a:pPr>
            <a:r>
              <a:rPr b="1" lang="en-US"/>
              <a:t>bit:</a:t>
            </a:r>
            <a:r>
              <a:rPr b="0" lang="en-US" sz="5600"/>
              <a:t> El bit és la unitat base de mesura de la informació, que </a:t>
            </a:r>
            <a:r>
              <a:rPr b="1" lang="en-US"/>
              <a:t>indica la quantitat mínima</a:t>
            </a:r>
            <a:r>
              <a:rPr b="0" lang="en-US" sz="5600"/>
              <a:t> que forma la informació. Es representa mitjançant dos símbols, 0 i 1, anomenats bits.</a:t>
            </a:r>
            <a:br>
              <a:rPr b="0" lang="en-US" sz="5600"/>
            </a:br>
            <a:r>
              <a:rPr b="1" lang="en-US"/>
              <a:t>byte:</a:t>
            </a:r>
            <a:r>
              <a:rPr b="0" lang="en-US" sz="5600"/>
              <a:t> El byte és una agrupació de 8 bits i que pot representar 2</a:t>
            </a:r>
            <a:r>
              <a:rPr baseline="30000" lang="en-US"/>
              <a:t>8</a:t>
            </a:r>
            <a:r>
              <a:rPr b="0" lang="en-US" sz="5600"/>
              <a:t> combinacions que són: 256</a:t>
            </a:r>
            <a:endParaRPr/>
          </a:p>
        </p:txBody>
      </p:sp>
      <p:sp>
        <p:nvSpPr>
          <p:cNvPr id="269" name="Google Shape;269;p35"/>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INFORMACIÓ – CANVI DE BASE N A BASE 10</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El teorema fonamental de la numeració (TFN) </a:t>
            </a:r>
            <a:r>
              <a:rPr b="0" lang="en-US"/>
              <a:t>diu que el valor decimal d’una quantitat expressada en altres sistemes de numeració s’expressa segons el polinomi següent:</a:t>
            </a:r>
            <a:endParaRPr/>
          </a:p>
          <a:p>
            <a:pPr indent="0" lvl="0" marL="0" rtl="0" algn="l">
              <a:lnSpc>
                <a:spcPct val="120000"/>
              </a:lnSpc>
              <a:spcBef>
                <a:spcPts val="2400"/>
              </a:spcBef>
              <a:spcAft>
                <a:spcPts val="0"/>
              </a:spcAft>
              <a:buClr>
                <a:srgbClr val="53585F"/>
              </a:buClr>
              <a:buSzPts val="4200"/>
              <a:buFont typeface="Proxima Nova"/>
              <a:buNone/>
            </a:pPr>
            <a:r>
              <a:rPr b="0" i="1" lang="en-US"/>
              <a:t>... + xb4 + xb3 + xb2 + xb1 + xb0 + ...</a:t>
            </a:r>
            <a:endParaRPr/>
          </a:p>
          <a:p>
            <a:pPr indent="0" lvl="0" marL="0" rtl="0" algn="l">
              <a:lnSpc>
                <a:spcPct val="120000"/>
              </a:lnSpc>
              <a:spcBef>
                <a:spcPts val="2400"/>
              </a:spcBef>
              <a:spcAft>
                <a:spcPts val="0"/>
              </a:spcAft>
              <a:buClr>
                <a:srgbClr val="53585F"/>
              </a:buClr>
              <a:buSzPts val="4200"/>
              <a:buFont typeface="Proxima Nova"/>
              <a:buNone/>
            </a:pPr>
            <a:r>
              <a:rPr b="0" lang="en-US"/>
              <a:t>en què el símbol b representa la base i x són els dígits del nombre.</a:t>
            </a:r>
            <a:endParaRPr/>
          </a:p>
          <a:p>
            <a:pPr indent="3657600" lvl="8" marL="0" rtl="0" algn="l">
              <a:lnSpc>
                <a:spcPct val="120000"/>
              </a:lnSpc>
              <a:spcBef>
                <a:spcPts val="2400"/>
              </a:spcBef>
              <a:spcAft>
                <a:spcPts val="0"/>
              </a:spcAft>
              <a:buClr>
                <a:srgbClr val="5E5E5E"/>
              </a:buClr>
              <a:buSzPts val="4200"/>
              <a:buFont typeface="Proxima Nova"/>
              <a:buNone/>
            </a:pPr>
            <a:r>
              <a:rPr b="0" lang="en-US">
                <a:solidFill>
                  <a:srgbClr val="5E5E5E"/>
                </a:solidFill>
              </a:rPr>
              <a:t>Exemple:</a:t>
            </a:r>
            <a:endParaRPr/>
          </a:p>
          <a:p>
            <a:pPr indent="3657600" lvl="8" marL="0" rtl="0" algn="l">
              <a:lnSpc>
                <a:spcPct val="120000"/>
              </a:lnSpc>
              <a:spcBef>
                <a:spcPts val="2400"/>
              </a:spcBef>
              <a:spcAft>
                <a:spcPts val="0"/>
              </a:spcAft>
              <a:buClr>
                <a:srgbClr val="5E5E5E"/>
              </a:buClr>
              <a:buSzPts val="4200"/>
              <a:buFont typeface="Proxima Nova"/>
              <a:buNone/>
            </a:pPr>
            <a:r>
              <a:rPr b="0" i="1" lang="en-US">
                <a:solidFill>
                  <a:srgbClr val="5E5E5E"/>
                </a:solidFill>
              </a:rPr>
              <a:t>1011</a:t>
            </a:r>
            <a:r>
              <a:rPr baseline="-25000" lang="en-US"/>
              <a:t>(2 </a:t>
            </a:r>
            <a:r>
              <a:rPr b="0" i="1" lang="en-US">
                <a:solidFill>
                  <a:srgbClr val="5E5E5E"/>
                </a:solidFill>
              </a:rPr>
              <a:t>= 1· 2</a:t>
            </a:r>
            <a:r>
              <a:rPr baseline="30000" lang="en-US"/>
              <a:t>3</a:t>
            </a:r>
            <a:r>
              <a:rPr b="0" i="1" lang="en-US">
                <a:solidFill>
                  <a:srgbClr val="5E5E5E"/>
                </a:solidFill>
              </a:rPr>
              <a:t> + 0 · 2</a:t>
            </a:r>
            <a:r>
              <a:rPr baseline="30000" lang="en-US"/>
              <a:t>2</a:t>
            </a:r>
            <a:r>
              <a:rPr b="0" i="1" lang="en-US">
                <a:solidFill>
                  <a:srgbClr val="5E5E5E"/>
                </a:solidFill>
              </a:rPr>
              <a:t> + 1 · 2</a:t>
            </a:r>
            <a:r>
              <a:rPr baseline="30000" lang="en-US"/>
              <a:t>1</a:t>
            </a:r>
            <a:r>
              <a:rPr b="0" i="1" lang="en-US">
                <a:solidFill>
                  <a:srgbClr val="5E5E5E"/>
                </a:solidFill>
              </a:rPr>
              <a:t> + 1 · 2</a:t>
            </a:r>
            <a:r>
              <a:rPr baseline="30000" lang="en-US"/>
              <a:t>0</a:t>
            </a:r>
            <a:r>
              <a:rPr b="0" i="1" lang="en-US">
                <a:solidFill>
                  <a:srgbClr val="5E5E5E"/>
                </a:solidFill>
              </a:rPr>
              <a:t> = 8 + 0 + 2 + 1 = 11</a:t>
            </a:r>
            <a:r>
              <a:rPr baseline="-25000" lang="en-US"/>
              <a:t>(10</a:t>
            </a:r>
            <a:endParaRPr baseline="-25000"/>
          </a:p>
          <a:p>
            <a:pPr indent="3657600" lvl="8" marL="0" rtl="0" algn="l">
              <a:lnSpc>
                <a:spcPct val="120000"/>
              </a:lnSpc>
              <a:spcBef>
                <a:spcPts val="2400"/>
              </a:spcBef>
              <a:spcAft>
                <a:spcPts val="0"/>
              </a:spcAft>
              <a:buClr>
                <a:srgbClr val="5E5E5E"/>
              </a:buClr>
              <a:buSzPts val="4200"/>
              <a:buFont typeface="Proxima Nova"/>
              <a:buNone/>
            </a:pPr>
            <a:r>
              <a:rPr b="0" i="1" lang="en-US">
                <a:solidFill>
                  <a:srgbClr val="5E5E5E"/>
                </a:solidFill>
              </a:rPr>
              <a:t>1B3</a:t>
            </a:r>
            <a:r>
              <a:rPr baseline="-25000" lang="en-US"/>
              <a:t>(16 </a:t>
            </a:r>
            <a:r>
              <a:rPr b="0" i="1" lang="en-US">
                <a:solidFill>
                  <a:srgbClr val="5E5E5E"/>
                </a:solidFill>
              </a:rPr>
              <a:t>= 1 · 16</a:t>
            </a:r>
            <a:r>
              <a:rPr baseline="30000" lang="en-US"/>
              <a:t>2</a:t>
            </a:r>
            <a:r>
              <a:rPr b="0" i="1" lang="en-US">
                <a:solidFill>
                  <a:srgbClr val="5E5E5E"/>
                </a:solidFill>
              </a:rPr>
              <a:t> + 11 · 16</a:t>
            </a:r>
            <a:r>
              <a:rPr baseline="30000" lang="en-US"/>
              <a:t>1</a:t>
            </a:r>
            <a:r>
              <a:rPr b="0" i="1" lang="en-US">
                <a:solidFill>
                  <a:srgbClr val="5E5E5E"/>
                </a:solidFill>
              </a:rPr>
              <a:t> + 3 · 16</a:t>
            </a:r>
            <a:r>
              <a:rPr baseline="30000" lang="en-US"/>
              <a:t>0</a:t>
            </a:r>
            <a:r>
              <a:rPr b="0" i="1" lang="en-US">
                <a:solidFill>
                  <a:srgbClr val="5E5E5E"/>
                </a:solidFill>
              </a:rPr>
              <a:t> = 256 + 176 + 3 = 435</a:t>
            </a:r>
            <a:r>
              <a:rPr baseline="-25000" lang="en-US"/>
              <a:t>(10</a:t>
            </a:r>
            <a:endParaRPr/>
          </a:p>
        </p:txBody>
      </p:sp>
      <p:sp>
        <p:nvSpPr>
          <p:cNvPr id="275" name="Google Shape;275;p36"/>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024"/>
              <a:buFont typeface="Proxima Nova Extrabold"/>
              <a:buNone/>
            </a:pPr>
            <a:r>
              <a:rPr b="0" lang="en-US" sz="3024" cap="none">
                <a:solidFill>
                  <a:srgbClr val="00C7FC"/>
                </a:solidFill>
                <a:latin typeface="Proxima Nova Extrabold"/>
                <a:ea typeface="Proxima Nova Extrabold"/>
                <a:cs typeface="Proxima Nova Extrabold"/>
                <a:sym typeface="Proxima Nova Extrabold"/>
              </a:rPr>
              <a:t>INFORMACIÓ – CANVI DE BASE 10 A BASE N</a:t>
            </a:r>
            <a:endParaRPr/>
          </a:p>
          <a:p>
            <a:pPr indent="0" lvl="0" marL="0" rtl="0" algn="l">
              <a:lnSpc>
                <a:spcPct val="120000"/>
              </a:lnSpc>
              <a:spcBef>
                <a:spcPts val="2000"/>
              </a:spcBef>
              <a:spcAft>
                <a:spcPts val="0"/>
              </a:spcAft>
              <a:buClr>
                <a:srgbClr val="53585F"/>
              </a:buClr>
              <a:buSzPts val="3528"/>
              <a:buFont typeface="Proxima Nova"/>
              <a:buNone/>
            </a:pPr>
            <a:r>
              <a:rPr lang="en-US" sz="3528"/>
              <a:t>El mètode de </a:t>
            </a:r>
            <a:r>
              <a:rPr b="1" lang="en-US" sz="3528"/>
              <a:t>divisions successives per la base</a:t>
            </a:r>
            <a:r>
              <a:rPr lang="en-US" sz="3528"/>
              <a:t> és el més utilitzat. Es tracta d’anar dividint el nombre i els quocients successius entre la base fins que trobem un quocient més petit que el divisor (base). La unió de tots els residus obtinguts escrits en ordre invers i de l’últim quocient ens donarà el resultat buscat.</a:t>
            </a:r>
            <a:endParaRPr sz="3528"/>
          </a:p>
          <a:p>
            <a:pPr indent="3072383" lvl="8" marL="0" rtl="0" algn="l">
              <a:lnSpc>
                <a:spcPct val="120000"/>
              </a:lnSpc>
              <a:spcBef>
                <a:spcPts val="2000"/>
              </a:spcBef>
              <a:spcAft>
                <a:spcPts val="0"/>
              </a:spcAft>
              <a:buClr>
                <a:srgbClr val="53585F"/>
              </a:buClr>
              <a:buSzPts val="3864"/>
              <a:buFont typeface="Courier New"/>
              <a:buNone/>
            </a:pPr>
            <a:br>
              <a:rPr b="0" lang="en-US" sz="3864">
                <a:latin typeface="Courier New"/>
                <a:ea typeface="Courier New"/>
                <a:cs typeface="Courier New"/>
                <a:sym typeface="Courier New"/>
              </a:rPr>
            </a:br>
            <a:r>
              <a:rPr b="0" lang="en-US" sz="3864">
                <a:latin typeface="Courier New"/>
                <a:ea typeface="Courier New"/>
                <a:cs typeface="Courier New"/>
                <a:sym typeface="Courier New"/>
              </a:rPr>
              <a:t>Exemple: Passem 75</a:t>
            </a:r>
            <a:r>
              <a:rPr baseline="-25000" lang="en-US"/>
              <a:t>(10</a:t>
            </a:r>
            <a:r>
              <a:rPr b="0" lang="en-US" sz="3864">
                <a:latin typeface="Courier New"/>
                <a:ea typeface="Courier New"/>
                <a:cs typeface="Courier New"/>
                <a:sym typeface="Courier New"/>
              </a:rPr>
              <a:t> a Base binària</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1. 75/2  = 37 i residu 1</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2. 37/2 =  18 i residu 1</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3. 18/2  =  9 i residu 0</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4. 9/2   =  4 i residu 1</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5. 4/2   =  2 i residu 0</a:t>
            </a:r>
            <a:endParaRPr/>
          </a:p>
          <a:p>
            <a:pPr indent="3072383" lvl="8" marL="0" rtl="0" algn="l">
              <a:lnSpc>
                <a:spcPct val="80000"/>
              </a:lnSpc>
              <a:spcBef>
                <a:spcPts val="2000"/>
              </a:spcBef>
              <a:spcAft>
                <a:spcPts val="0"/>
              </a:spcAft>
              <a:buClr>
                <a:srgbClr val="53585F"/>
              </a:buClr>
              <a:buSzPts val="3864"/>
              <a:buFont typeface="Courier New"/>
              <a:buNone/>
            </a:pPr>
            <a:r>
              <a:rPr b="0" lang="en-US" sz="3864">
                <a:latin typeface="Courier New"/>
                <a:ea typeface="Courier New"/>
                <a:cs typeface="Courier New"/>
                <a:sym typeface="Courier New"/>
              </a:rPr>
              <a:t>6. 2/2   =  1 i residu 0</a:t>
            </a:r>
            <a:endParaRPr/>
          </a:p>
        </p:txBody>
      </p:sp>
      <p:sp>
        <p:nvSpPr>
          <p:cNvPr id="281" name="Google Shape;281;p37"/>
          <p:cNvSpPr txBox="1"/>
          <p:nvPr>
            <p:ph type="title"/>
          </p:nvPr>
        </p:nvSpPr>
        <p:spPr>
          <a:xfrm>
            <a:off x="1219200" y="6985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
        <p:nvSpPr>
          <p:cNvPr id="282" name="Google Shape;282;p37"/>
          <p:cNvSpPr/>
          <p:nvPr/>
        </p:nvSpPr>
        <p:spPr>
          <a:xfrm>
            <a:off x="11557000" y="7945163"/>
            <a:ext cx="694970" cy="4284201"/>
          </a:xfrm>
          <a:prstGeom prst="roundRect">
            <a:avLst>
              <a:gd fmla="val 27411" name="adj"/>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283" name="Google Shape;283;p37"/>
          <p:cNvSpPr/>
          <p:nvPr/>
        </p:nvSpPr>
        <p:spPr>
          <a:xfrm>
            <a:off x="8284039" y="11490869"/>
            <a:ext cx="694970" cy="694970"/>
          </a:xfrm>
          <a:prstGeom prst="ellipse">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cxnSp>
        <p:nvCxnSpPr>
          <p:cNvPr id="284" name="Google Shape;284;p37"/>
          <p:cNvCxnSpPr/>
          <p:nvPr/>
        </p:nvCxnSpPr>
        <p:spPr>
          <a:xfrm flipH="1" rot="10800000">
            <a:off x="12681638" y="8314256"/>
            <a:ext cx="1" cy="3546015"/>
          </a:xfrm>
          <a:prstGeom prst="straightConnector1">
            <a:avLst/>
          </a:prstGeom>
          <a:noFill/>
          <a:ln cap="flat" cmpd="sng" w="38100">
            <a:solidFill>
              <a:srgbClr val="E33900"/>
            </a:solidFill>
            <a:prstDash val="dashDot"/>
            <a:miter lim="400000"/>
            <a:headEnd len="sm" w="sm" type="none"/>
            <a:tailEnd len="med" w="med" type="triangle"/>
          </a:ln>
        </p:spPr>
      </p:cxnSp>
      <p:sp>
        <p:nvSpPr>
          <p:cNvPr id="285" name="Google Shape;285;p37"/>
          <p:cNvSpPr/>
          <p:nvPr/>
        </p:nvSpPr>
        <p:spPr>
          <a:xfrm>
            <a:off x="8929062" y="12443358"/>
            <a:ext cx="2914220" cy="564942"/>
          </a:xfrm>
          <a:custGeom>
            <a:rect b="b" l="l" r="r" t="t"/>
            <a:pathLst>
              <a:path extrusionOk="0" h="16209" w="21600">
                <a:moveTo>
                  <a:pt x="21600" y="0"/>
                </a:moveTo>
                <a:cubicBezTo>
                  <a:pt x="14495" y="21105"/>
                  <a:pt x="7295" y="21600"/>
                  <a:pt x="0" y="1486"/>
                </a:cubicBezTo>
              </a:path>
            </a:pathLst>
          </a:custGeom>
          <a:noFill/>
          <a:ln cap="flat" cmpd="sng" w="38100">
            <a:solidFill>
              <a:srgbClr val="E339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Proxima Nova"/>
              <a:buNone/>
            </a:pPr>
            <a:r>
              <a:t/>
            </a:r>
            <a:endParaRPr b="0" i="0" sz="2200" u="none" cap="none" strike="noStrike">
              <a:solidFill>
                <a:srgbClr val="000000"/>
              </a:solidFill>
              <a:latin typeface="Proxima Nova"/>
              <a:ea typeface="Proxima Nova"/>
              <a:cs typeface="Proxima Nova"/>
              <a:sym typeface="Proxima Nova"/>
            </a:endParaRPr>
          </a:p>
        </p:txBody>
      </p:sp>
      <p:sp>
        <p:nvSpPr>
          <p:cNvPr id="286" name="Google Shape;286;p37"/>
          <p:cNvSpPr txBox="1"/>
          <p:nvPr/>
        </p:nvSpPr>
        <p:spPr>
          <a:xfrm>
            <a:off x="15472509" y="9139425"/>
            <a:ext cx="5749819" cy="685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100"/>
              <a:buFont typeface="Courier New"/>
              <a:buNone/>
            </a:pPr>
            <a:r>
              <a:rPr b="0" i="0" lang="en-US" sz="4100" u="none" cap="none" strike="noStrike">
                <a:solidFill>
                  <a:srgbClr val="000000"/>
                </a:solidFill>
                <a:latin typeface="Courier New"/>
                <a:ea typeface="Courier New"/>
                <a:cs typeface="Courier New"/>
                <a:sym typeface="Courier New"/>
              </a:rPr>
              <a:t>75</a:t>
            </a:r>
            <a:r>
              <a:rPr b="0" baseline="-25000" i="0" lang="en-US" sz="4100" u="none" cap="none" strike="noStrike">
                <a:solidFill>
                  <a:srgbClr val="000000"/>
                </a:solidFill>
                <a:latin typeface="Courier New"/>
                <a:ea typeface="Courier New"/>
                <a:cs typeface="Courier New"/>
                <a:sym typeface="Courier New"/>
              </a:rPr>
              <a:t>(10</a:t>
            </a:r>
            <a:r>
              <a:rPr b="0" i="0" lang="en-US" sz="4100" u="none" cap="none" strike="noStrike">
                <a:solidFill>
                  <a:srgbClr val="000000"/>
                </a:solidFill>
                <a:latin typeface="Courier New"/>
                <a:ea typeface="Courier New"/>
                <a:cs typeface="Courier New"/>
                <a:sym typeface="Courier New"/>
              </a:rPr>
              <a:t> = 1001011</a:t>
            </a:r>
            <a:r>
              <a:rPr b="0" baseline="-25000" i="0" lang="en-US" sz="4100" u="none" cap="none" strike="noStrike">
                <a:solidFill>
                  <a:srgbClr val="000000"/>
                </a:solidFill>
                <a:latin typeface="Courier New"/>
                <a:ea typeface="Courier New"/>
                <a:cs typeface="Courier New"/>
                <a:sym typeface="Courier New"/>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024"/>
              <a:buFont typeface="Proxima Nova Extrabold"/>
              <a:buNone/>
            </a:pPr>
            <a:r>
              <a:rPr b="0" lang="en-US" sz="3024" cap="none">
                <a:solidFill>
                  <a:srgbClr val="00C7FC"/>
                </a:solidFill>
                <a:latin typeface="Proxima Nova Extrabold"/>
                <a:ea typeface="Proxima Nova Extrabold"/>
                <a:cs typeface="Proxima Nova Extrabold"/>
                <a:sym typeface="Proxima Nova Extrabold"/>
              </a:rPr>
              <a:t>INFORMACIÓ – CANVI DE BASE 10 A BASE N</a:t>
            </a:r>
            <a:endParaRPr/>
          </a:p>
          <a:p>
            <a:pPr indent="0" lvl="0" marL="0" rtl="0" algn="l">
              <a:lnSpc>
                <a:spcPct val="120000"/>
              </a:lnSpc>
              <a:spcBef>
                <a:spcPts val="0"/>
              </a:spcBef>
              <a:spcAft>
                <a:spcPts val="0"/>
              </a:spcAft>
              <a:buClr>
                <a:srgbClr val="00C7FC"/>
              </a:buClr>
              <a:buSzPts val="3024"/>
              <a:buFont typeface="Proxima Nova Extrabold"/>
              <a:buNone/>
            </a:pPr>
            <a:r>
              <a:t/>
            </a:r>
            <a:endParaRPr b="0" sz="3024" cap="none">
              <a:solidFill>
                <a:srgbClr val="00C7FC"/>
              </a:solidFill>
              <a:latin typeface="Proxima Nova Extrabold"/>
              <a:ea typeface="Proxima Nova Extrabold"/>
              <a:cs typeface="Proxima Nova Extrabold"/>
              <a:sym typeface="Proxima Nova Extrabold"/>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Exemple: Passem 2.145</a:t>
            </a:r>
            <a:r>
              <a:rPr baseline="-25000" lang="en-US"/>
              <a:t>(10</a:t>
            </a:r>
            <a:r>
              <a:rPr b="0" lang="en-US" sz="3528">
                <a:latin typeface="Courier New"/>
                <a:ea typeface="Courier New"/>
                <a:cs typeface="Courier New"/>
                <a:sym typeface="Courier New"/>
              </a:rPr>
              <a:t> a Base octal</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1. 2145/8 = 268 i residu 1</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2. 268/8  =  33 i residu 4</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3. 33/8   =   4 i residu 1</a:t>
            </a:r>
            <a:br>
              <a:rPr b="0" lang="en-US" sz="3528">
                <a:latin typeface="Courier New"/>
                <a:ea typeface="Courier New"/>
                <a:cs typeface="Courier New"/>
                <a:sym typeface="Courier New"/>
              </a:rPr>
            </a:b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Exemple: Passem 14.877</a:t>
            </a:r>
            <a:r>
              <a:rPr baseline="-25000" lang="en-US"/>
              <a:t>(10</a:t>
            </a:r>
            <a:r>
              <a:rPr b="0" lang="en-US" sz="3528">
                <a:latin typeface="Courier New"/>
                <a:ea typeface="Courier New"/>
                <a:cs typeface="Courier New"/>
                <a:sym typeface="Courier New"/>
              </a:rPr>
              <a:t> a Base hexadecimal</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1. 14877/16 = 929 i residu 13</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2. 929/16 =    58 i residu  1</a:t>
            </a:r>
            <a:endParaRPr/>
          </a:p>
          <a:p>
            <a:pPr indent="3072383" lvl="8" marL="0" rtl="0" algn="l">
              <a:lnSpc>
                <a:spcPct val="120000"/>
              </a:lnSpc>
              <a:spcBef>
                <a:spcPts val="2000"/>
              </a:spcBef>
              <a:spcAft>
                <a:spcPts val="0"/>
              </a:spcAft>
              <a:buClr>
                <a:srgbClr val="53585F"/>
              </a:buClr>
              <a:buSzPts val="3528"/>
              <a:buFont typeface="Courier New"/>
              <a:buNone/>
            </a:pPr>
            <a:r>
              <a:rPr b="0" lang="en-US" sz="3528">
                <a:latin typeface="Courier New"/>
                <a:ea typeface="Courier New"/>
                <a:cs typeface="Courier New"/>
                <a:sym typeface="Courier New"/>
              </a:rPr>
              <a:t>3. 58/16 =      3 i residu 10</a:t>
            </a:r>
            <a:endParaRPr/>
          </a:p>
        </p:txBody>
      </p:sp>
      <p:sp>
        <p:nvSpPr>
          <p:cNvPr id="292" name="Google Shape;292;p38"/>
          <p:cNvSpPr txBox="1"/>
          <p:nvPr>
            <p:ph type="title"/>
          </p:nvPr>
        </p:nvSpPr>
        <p:spPr>
          <a:xfrm>
            <a:off x="1219200" y="75242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
        <p:nvSpPr>
          <p:cNvPr id="293" name="Google Shape;293;p38"/>
          <p:cNvSpPr/>
          <p:nvPr/>
        </p:nvSpPr>
        <p:spPr>
          <a:xfrm>
            <a:off x="11559659" y="5139179"/>
            <a:ext cx="694970" cy="2643364"/>
          </a:xfrm>
          <a:prstGeom prst="roundRect">
            <a:avLst>
              <a:gd fmla="val 22972" name="adj"/>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294" name="Google Shape;294;p38"/>
          <p:cNvSpPr/>
          <p:nvPr/>
        </p:nvSpPr>
        <p:spPr>
          <a:xfrm>
            <a:off x="8549278" y="7133614"/>
            <a:ext cx="694970" cy="694970"/>
          </a:xfrm>
          <a:prstGeom prst="ellipse">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cxnSp>
        <p:nvCxnSpPr>
          <p:cNvPr id="295" name="Google Shape;295;p38"/>
          <p:cNvCxnSpPr/>
          <p:nvPr/>
        </p:nvCxnSpPr>
        <p:spPr>
          <a:xfrm flipH="1" rot="10800000">
            <a:off x="12485220" y="5173892"/>
            <a:ext cx="1" cy="2860954"/>
          </a:xfrm>
          <a:prstGeom prst="straightConnector1">
            <a:avLst/>
          </a:prstGeom>
          <a:noFill/>
          <a:ln cap="flat" cmpd="sng" w="38100">
            <a:solidFill>
              <a:srgbClr val="E33900"/>
            </a:solidFill>
            <a:prstDash val="dashDot"/>
            <a:miter lim="400000"/>
            <a:headEnd len="sm" w="sm" type="none"/>
            <a:tailEnd len="med" w="med" type="triangle"/>
          </a:ln>
        </p:spPr>
      </p:cxnSp>
      <p:sp>
        <p:nvSpPr>
          <p:cNvPr id="296" name="Google Shape;296;p38"/>
          <p:cNvSpPr/>
          <p:nvPr/>
        </p:nvSpPr>
        <p:spPr>
          <a:xfrm>
            <a:off x="8985182" y="8009904"/>
            <a:ext cx="2914220" cy="564942"/>
          </a:xfrm>
          <a:custGeom>
            <a:rect b="b" l="l" r="r" t="t"/>
            <a:pathLst>
              <a:path extrusionOk="0" h="16209" w="21600">
                <a:moveTo>
                  <a:pt x="21600" y="0"/>
                </a:moveTo>
                <a:cubicBezTo>
                  <a:pt x="14495" y="21105"/>
                  <a:pt x="7295" y="21600"/>
                  <a:pt x="0" y="1486"/>
                </a:cubicBezTo>
              </a:path>
            </a:pathLst>
          </a:custGeom>
          <a:noFill/>
          <a:ln cap="flat" cmpd="sng" w="38100">
            <a:solidFill>
              <a:srgbClr val="E339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Proxima Nova"/>
              <a:buNone/>
            </a:pPr>
            <a:r>
              <a:t/>
            </a:r>
            <a:endParaRPr b="0" i="0" sz="2200" u="none" cap="none" strike="noStrike">
              <a:solidFill>
                <a:srgbClr val="000000"/>
              </a:solidFill>
              <a:latin typeface="Proxima Nova"/>
              <a:ea typeface="Proxima Nova"/>
              <a:cs typeface="Proxima Nova"/>
              <a:sym typeface="Proxima Nova"/>
            </a:endParaRPr>
          </a:p>
        </p:txBody>
      </p:sp>
      <p:sp>
        <p:nvSpPr>
          <p:cNvPr id="297" name="Google Shape;297;p38"/>
          <p:cNvSpPr txBox="1"/>
          <p:nvPr/>
        </p:nvSpPr>
        <p:spPr>
          <a:xfrm>
            <a:off x="12192000" y="6502399"/>
            <a:ext cx="8573282" cy="711202"/>
          </a:xfrm>
          <a:prstGeom prst="rect">
            <a:avLst/>
          </a:prstGeom>
          <a:noFill/>
          <a:ln>
            <a:noFill/>
          </a:ln>
        </p:spPr>
        <p:txBody>
          <a:bodyPr anchorCtr="0" anchor="ctr" bIns="50800" lIns="50800" spcFirstLastPara="1" rIns="50800" wrap="square" tIns="50800">
            <a:spAutoFit/>
          </a:bodyPr>
          <a:lstStyle/>
          <a:p>
            <a:pPr indent="3657600" lvl="8" marL="0" marR="0" rtl="0" algn="l">
              <a:lnSpc>
                <a:spcPct val="120000"/>
              </a:lnSpc>
              <a:spcBef>
                <a:spcPts val="0"/>
              </a:spcBef>
              <a:spcAft>
                <a:spcPts val="0"/>
              </a:spcAft>
              <a:buClr>
                <a:srgbClr val="53585F"/>
              </a:buClr>
              <a:buSzPts val="4200"/>
              <a:buFont typeface="Courier New"/>
              <a:buNone/>
            </a:pPr>
            <a:r>
              <a:rPr b="0" i="0" lang="en-US" sz="4200" u="none" cap="none" strike="noStrike">
                <a:solidFill>
                  <a:srgbClr val="53585F"/>
                </a:solidFill>
                <a:latin typeface="Courier New"/>
                <a:ea typeface="Courier New"/>
                <a:cs typeface="Courier New"/>
                <a:sym typeface="Courier New"/>
              </a:rPr>
              <a:t>2.145</a:t>
            </a:r>
            <a:r>
              <a:rPr b="0" baseline="-25000" i="0" lang="en-US" sz="4200" u="none" cap="none" strike="noStrike">
                <a:solidFill>
                  <a:srgbClr val="53585F"/>
                </a:solidFill>
                <a:latin typeface="Courier New"/>
                <a:ea typeface="Courier New"/>
                <a:cs typeface="Courier New"/>
                <a:sym typeface="Courier New"/>
              </a:rPr>
              <a:t>(10 </a:t>
            </a:r>
            <a:r>
              <a:rPr b="0" i="0" lang="en-US" sz="4200" u="none" cap="none" strike="noStrike">
                <a:solidFill>
                  <a:srgbClr val="53585F"/>
                </a:solidFill>
                <a:latin typeface="Courier New"/>
                <a:ea typeface="Courier New"/>
                <a:cs typeface="Courier New"/>
                <a:sym typeface="Courier New"/>
              </a:rPr>
              <a:t>= 4141</a:t>
            </a:r>
            <a:r>
              <a:rPr b="0" baseline="-25000" i="0" lang="en-US" sz="4200" u="none" cap="none" strike="noStrike">
                <a:solidFill>
                  <a:srgbClr val="53585F"/>
                </a:solidFill>
                <a:latin typeface="Courier New"/>
                <a:ea typeface="Courier New"/>
                <a:cs typeface="Courier New"/>
                <a:sym typeface="Courier New"/>
              </a:rPr>
              <a:t>(8</a:t>
            </a:r>
            <a:endParaRPr b="0" i="0" sz="1400" u="none" cap="none" strike="noStrike">
              <a:solidFill>
                <a:srgbClr val="000000"/>
              </a:solidFill>
              <a:latin typeface="Arial"/>
              <a:ea typeface="Arial"/>
              <a:cs typeface="Arial"/>
              <a:sym typeface="Arial"/>
            </a:endParaRPr>
          </a:p>
        </p:txBody>
      </p:sp>
      <p:sp>
        <p:nvSpPr>
          <p:cNvPr id="298" name="Google Shape;298;p38"/>
          <p:cNvSpPr txBox="1"/>
          <p:nvPr/>
        </p:nvSpPr>
        <p:spPr>
          <a:xfrm>
            <a:off x="15426757" y="10478698"/>
            <a:ext cx="6575964" cy="711201"/>
          </a:xfrm>
          <a:prstGeom prst="rect">
            <a:avLst/>
          </a:prstGeom>
          <a:noFill/>
          <a:ln>
            <a:noFill/>
          </a:ln>
        </p:spPr>
        <p:txBody>
          <a:bodyPr anchorCtr="0" anchor="ctr" bIns="50800" lIns="50800" spcFirstLastPara="1" rIns="50800" wrap="square" tIns="50800">
            <a:spAutoFit/>
          </a:bodyPr>
          <a:lstStyle/>
          <a:p>
            <a:pPr indent="0" lvl="0" marL="0" marR="0" rtl="0" algn="l">
              <a:lnSpc>
                <a:spcPct val="120000"/>
              </a:lnSpc>
              <a:spcBef>
                <a:spcPts val="0"/>
              </a:spcBef>
              <a:spcAft>
                <a:spcPts val="0"/>
              </a:spcAft>
              <a:buClr>
                <a:srgbClr val="53585F"/>
              </a:buClr>
              <a:buSzPts val="4200"/>
              <a:buFont typeface="Courier New"/>
              <a:buNone/>
            </a:pPr>
            <a:r>
              <a:rPr b="0" i="0" lang="en-US" sz="4200" u="none" cap="none" strike="noStrike">
                <a:solidFill>
                  <a:srgbClr val="53585F"/>
                </a:solidFill>
                <a:latin typeface="Courier New"/>
                <a:ea typeface="Courier New"/>
                <a:cs typeface="Courier New"/>
                <a:sym typeface="Courier New"/>
              </a:rPr>
              <a:t>14.877</a:t>
            </a:r>
            <a:r>
              <a:rPr b="0" baseline="-25000" i="0" lang="en-US" sz="4200" u="none" cap="none" strike="noStrike">
                <a:solidFill>
                  <a:srgbClr val="53585F"/>
                </a:solidFill>
                <a:latin typeface="Courier New"/>
                <a:ea typeface="Courier New"/>
                <a:cs typeface="Courier New"/>
                <a:sym typeface="Courier New"/>
              </a:rPr>
              <a:t>(10</a:t>
            </a:r>
            <a:r>
              <a:rPr b="0" i="0" lang="en-US" sz="4200" u="none" cap="none" strike="noStrike">
                <a:solidFill>
                  <a:srgbClr val="53585F"/>
                </a:solidFill>
                <a:latin typeface="Courier New"/>
                <a:ea typeface="Courier New"/>
                <a:cs typeface="Courier New"/>
                <a:sym typeface="Courier New"/>
              </a:rPr>
              <a:t> = 3A1D</a:t>
            </a:r>
            <a:r>
              <a:rPr b="0" baseline="-25000" i="0" lang="en-US" sz="4200" u="none" cap="none" strike="noStrike">
                <a:solidFill>
                  <a:srgbClr val="53585F"/>
                </a:solidFill>
                <a:latin typeface="Courier New"/>
                <a:ea typeface="Courier New"/>
                <a:cs typeface="Courier New"/>
                <a:sym typeface="Courier New"/>
              </a:rPr>
              <a:t>(8</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12201235" y="9621411"/>
            <a:ext cx="694970" cy="2643364"/>
          </a:xfrm>
          <a:prstGeom prst="roundRect">
            <a:avLst>
              <a:gd fmla="val 22972" name="adj"/>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300" name="Google Shape;300;p38"/>
          <p:cNvSpPr/>
          <p:nvPr/>
        </p:nvSpPr>
        <p:spPr>
          <a:xfrm>
            <a:off x="9064613" y="11577109"/>
            <a:ext cx="694970" cy="694970"/>
          </a:xfrm>
          <a:prstGeom prst="ellipse">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301" name="Google Shape;301;p38"/>
          <p:cNvSpPr/>
          <p:nvPr/>
        </p:nvSpPr>
        <p:spPr>
          <a:xfrm>
            <a:off x="9673379" y="12345879"/>
            <a:ext cx="2914220" cy="564942"/>
          </a:xfrm>
          <a:custGeom>
            <a:rect b="b" l="l" r="r" t="t"/>
            <a:pathLst>
              <a:path extrusionOk="0" h="16209" w="21600">
                <a:moveTo>
                  <a:pt x="21600" y="0"/>
                </a:moveTo>
                <a:cubicBezTo>
                  <a:pt x="14495" y="21105"/>
                  <a:pt x="7295" y="21600"/>
                  <a:pt x="0" y="1486"/>
                </a:cubicBezTo>
              </a:path>
            </a:pathLst>
          </a:custGeom>
          <a:noFill/>
          <a:ln cap="flat" cmpd="sng" w="38100">
            <a:solidFill>
              <a:srgbClr val="E339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Proxima Nova"/>
              <a:buNone/>
            </a:pPr>
            <a:r>
              <a:t/>
            </a:r>
            <a:endParaRPr b="0" i="0" sz="2200" u="none" cap="none" strike="noStrike">
              <a:solidFill>
                <a:srgbClr val="000000"/>
              </a:solidFill>
              <a:latin typeface="Proxima Nova"/>
              <a:ea typeface="Proxima Nova"/>
              <a:cs typeface="Proxima Nova"/>
              <a:sym typeface="Proxima Nova"/>
            </a:endParaRPr>
          </a:p>
        </p:txBody>
      </p:sp>
      <p:cxnSp>
        <p:nvCxnSpPr>
          <p:cNvPr id="302" name="Google Shape;302;p38"/>
          <p:cNvCxnSpPr/>
          <p:nvPr/>
        </p:nvCxnSpPr>
        <p:spPr>
          <a:xfrm flipH="1" rot="10800000">
            <a:off x="13173417" y="9594047"/>
            <a:ext cx="1" cy="2860954"/>
          </a:xfrm>
          <a:prstGeom prst="straightConnector1">
            <a:avLst/>
          </a:prstGeom>
          <a:noFill/>
          <a:ln cap="flat" cmpd="sng" w="38100">
            <a:solidFill>
              <a:srgbClr val="E33900"/>
            </a:solidFill>
            <a:prstDash val="dashDot"/>
            <a:miter lim="4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0" lang="en-US"/>
              <a:t>La forma més utilitzada per canviar de una base qualsevol (M) a una altra base qualsevol (N) és passar per la base decimal, és a dir:</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0" lang="en-US"/>
              <a:t>Passar de Base M a Base 10 (utilitzant la teoria fonamental de la numeració)</a:t>
            </a:r>
            <a:endParaRPr/>
          </a:p>
          <a:p>
            <a:pPr indent="-685800" lvl="0" marL="685800" rtl="0" algn="l">
              <a:lnSpc>
                <a:spcPct val="120000"/>
              </a:lnSpc>
              <a:spcBef>
                <a:spcPts val="2400"/>
              </a:spcBef>
              <a:spcAft>
                <a:spcPts val="0"/>
              </a:spcAft>
              <a:buClr>
                <a:srgbClr val="53585F"/>
              </a:buClr>
              <a:buSzPts val="4200"/>
              <a:buFont typeface="Proxima Nova"/>
              <a:buAutoNum type="arabicPeriod"/>
            </a:pPr>
            <a:r>
              <a:rPr b="0" lang="en-US"/>
              <a:t>Passar de Base 10 a Base N (utilitzant el mètode de divisions successives)</a:t>
            </a:r>
            <a:endParaRPr/>
          </a:p>
        </p:txBody>
      </p:sp>
      <p:sp>
        <p:nvSpPr>
          <p:cNvPr id="308" name="Google Shape;308;p39"/>
          <p:cNvSpPr txBox="1"/>
          <p:nvPr>
            <p:ph type="title"/>
          </p:nvPr>
        </p:nvSpPr>
        <p:spPr>
          <a:xfrm>
            <a:off x="896050" y="78832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
        <p:nvSpPr>
          <p:cNvPr id="309" name="Google Shape;309;p39"/>
          <p:cNvSpPr/>
          <p:nvPr/>
        </p:nvSpPr>
        <p:spPr>
          <a:xfrm>
            <a:off x="4654279" y="8327487"/>
            <a:ext cx="3304183" cy="3304183"/>
          </a:xfrm>
          <a:prstGeom prst="ellipse">
            <a:avLst/>
          </a:prstGeom>
          <a:noFill/>
          <a:ln cap="flat" cmpd="sng" w="12700">
            <a:solidFill>
              <a:srgbClr val="00BFF3"/>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BFF3"/>
              </a:buClr>
              <a:buSzPts val="4500"/>
              <a:buFont typeface="Proxima Nova Extrabold"/>
              <a:buNone/>
            </a:pPr>
            <a:r>
              <a:rPr b="0" i="0" lang="en-US" sz="4500" u="none" cap="none" strike="noStrike">
                <a:solidFill>
                  <a:srgbClr val="00BFF3"/>
                </a:solidFill>
                <a:latin typeface="Proxima Nova Extrabold"/>
                <a:ea typeface="Proxima Nova Extrabold"/>
                <a:cs typeface="Proxima Nova Extrabold"/>
                <a:sym typeface="Proxima Nova Extrabold"/>
              </a:rPr>
              <a:t>BASE </a:t>
            </a:r>
            <a:br>
              <a:rPr b="0" i="0" lang="en-US" sz="4500" u="none" cap="none" strike="noStrike">
                <a:solidFill>
                  <a:srgbClr val="00BFF3"/>
                </a:solidFill>
                <a:latin typeface="Proxima Nova Extrabold"/>
                <a:ea typeface="Proxima Nova Extrabold"/>
                <a:cs typeface="Proxima Nova Extrabold"/>
                <a:sym typeface="Proxima Nova Extrabold"/>
              </a:rPr>
            </a:br>
            <a:r>
              <a:rPr b="0" i="0" lang="en-US" sz="4500" u="none" cap="none" strike="noStrike">
                <a:solidFill>
                  <a:srgbClr val="00BFF3"/>
                </a:solidFill>
                <a:latin typeface="Proxima Nova Extrabold"/>
                <a:ea typeface="Proxima Nova Extrabold"/>
                <a:cs typeface="Proxima Nova Extrabold"/>
                <a:sym typeface="Proxima Nova Extrabold"/>
              </a:rPr>
              <a:t>N</a:t>
            </a:r>
            <a:endParaRPr b="0" i="0" sz="1400" u="none" cap="none" strike="noStrike">
              <a:solidFill>
                <a:srgbClr val="000000"/>
              </a:solidFill>
              <a:latin typeface="Arial"/>
              <a:ea typeface="Arial"/>
              <a:cs typeface="Arial"/>
              <a:sym typeface="Arial"/>
            </a:endParaRPr>
          </a:p>
        </p:txBody>
      </p:sp>
      <p:sp>
        <p:nvSpPr>
          <p:cNvPr id="310" name="Google Shape;310;p39"/>
          <p:cNvSpPr/>
          <p:nvPr/>
        </p:nvSpPr>
        <p:spPr>
          <a:xfrm>
            <a:off x="9888170" y="8327487"/>
            <a:ext cx="3304182" cy="3304183"/>
          </a:xfrm>
          <a:prstGeom prst="ellipse">
            <a:avLst/>
          </a:prstGeom>
          <a:noFill/>
          <a:ln cap="flat" cmpd="sng" w="12700">
            <a:solidFill>
              <a:srgbClr val="00BFF3"/>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BFF3"/>
              </a:buClr>
              <a:buSzPts val="4500"/>
              <a:buFont typeface="Proxima Nova Extrabold"/>
              <a:buNone/>
            </a:pPr>
            <a:r>
              <a:rPr b="0" i="0" lang="en-US" sz="4500" u="none" cap="none" strike="noStrike">
                <a:solidFill>
                  <a:srgbClr val="00BFF3"/>
                </a:solidFill>
                <a:latin typeface="Proxima Nova Extrabold"/>
                <a:ea typeface="Proxima Nova Extrabold"/>
                <a:cs typeface="Proxima Nova Extrabold"/>
                <a:sym typeface="Proxima Nova Extrabold"/>
              </a:rPr>
              <a:t>BASE </a:t>
            </a:r>
            <a:br>
              <a:rPr b="0" i="0" lang="en-US" sz="4500" u="none" cap="none" strike="noStrike">
                <a:solidFill>
                  <a:srgbClr val="00BFF3"/>
                </a:solidFill>
                <a:latin typeface="Proxima Nova Extrabold"/>
                <a:ea typeface="Proxima Nova Extrabold"/>
                <a:cs typeface="Proxima Nova Extrabold"/>
                <a:sym typeface="Proxima Nova Extrabold"/>
              </a:rPr>
            </a:br>
            <a:r>
              <a:rPr b="0" i="0" lang="en-US" sz="4500" u="none" cap="none" strike="noStrike">
                <a:solidFill>
                  <a:srgbClr val="00BFF3"/>
                </a:solidFill>
                <a:latin typeface="Proxima Nova Extrabold"/>
                <a:ea typeface="Proxima Nova Extrabold"/>
                <a:cs typeface="Proxima Nova Extrabold"/>
                <a:sym typeface="Proxima Nova Extrabold"/>
              </a:rPr>
              <a:t>10</a:t>
            </a:r>
            <a:endParaRPr b="0" i="0" sz="1400" u="none" cap="none" strike="noStrike">
              <a:solidFill>
                <a:srgbClr val="000000"/>
              </a:solidFill>
              <a:latin typeface="Arial"/>
              <a:ea typeface="Arial"/>
              <a:cs typeface="Arial"/>
              <a:sym typeface="Arial"/>
            </a:endParaRPr>
          </a:p>
        </p:txBody>
      </p:sp>
      <p:sp>
        <p:nvSpPr>
          <p:cNvPr id="311" name="Google Shape;311;p39"/>
          <p:cNvSpPr/>
          <p:nvPr/>
        </p:nvSpPr>
        <p:spPr>
          <a:xfrm>
            <a:off x="15122059" y="8327487"/>
            <a:ext cx="3304183" cy="3304183"/>
          </a:xfrm>
          <a:prstGeom prst="ellipse">
            <a:avLst/>
          </a:prstGeom>
          <a:noFill/>
          <a:ln cap="flat" cmpd="sng" w="12700">
            <a:solidFill>
              <a:srgbClr val="00BFF3"/>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BFF3"/>
              </a:buClr>
              <a:buSzPts val="4500"/>
              <a:buFont typeface="Proxima Nova Extrabold"/>
              <a:buNone/>
            </a:pPr>
            <a:r>
              <a:rPr b="0" i="0" lang="en-US" sz="4500" u="none" cap="none" strike="noStrike">
                <a:solidFill>
                  <a:srgbClr val="00BFF3"/>
                </a:solidFill>
                <a:latin typeface="Proxima Nova Extrabold"/>
                <a:ea typeface="Proxima Nova Extrabold"/>
                <a:cs typeface="Proxima Nova Extrabold"/>
                <a:sym typeface="Proxima Nova Extrabold"/>
              </a:rPr>
              <a:t>BASE </a:t>
            </a:r>
            <a:br>
              <a:rPr b="0" i="0" lang="en-US" sz="4500" u="none" cap="none" strike="noStrike">
                <a:solidFill>
                  <a:srgbClr val="00BFF3"/>
                </a:solidFill>
                <a:latin typeface="Proxima Nova Extrabold"/>
                <a:ea typeface="Proxima Nova Extrabold"/>
                <a:cs typeface="Proxima Nova Extrabold"/>
                <a:sym typeface="Proxima Nova Extrabold"/>
              </a:rPr>
            </a:br>
            <a:r>
              <a:rPr b="0" i="0" lang="en-US" sz="4500" u="none" cap="none" strike="noStrike">
                <a:solidFill>
                  <a:srgbClr val="00BFF3"/>
                </a:solidFill>
                <a:latin typeface="Proxima Nova Extrabold"/>
                <a:ea typeface="Proxima Nova Extrabold"/>
                <a:cs typeface="Proxima Nova Extrabold"/>
                <a:sym typeface="Proxima Nova Extrabold"/>
              </a:rPr>
              <a:t>M</a:t>
            </a:r>
            <a:endParaRPr b="0" i="0" sz="1400" u="none" cap="none" strike="noStrike">
              <a:solidFill>
                <a:srgbClr val="000000"/>
              </a:solidFill>
              <a:latin typeface="Arial"/>
              <a:ea typeface="Arial"/>
              <a:cs typeface="Arial"/>
              <a:sym typeface="Arial"/>
            </a:endParaRPr>
          </a:p>
        </p:txBody>
      </p:sp>
      <p:sp>
        <p:nvSpPr>
          <p:cNvPr id="312" name="Google Shape;312;p39"/>
          <p:cNvSpPr/>
          <p:nvPr/>
        </p:nvSpPr>
        <p:spPr>
          <a:xfrm>
            <a:off x="7232173" y="11560204"/>
            <a:ext cx="2914220" cy="564942"/>
          </a:xfrm>
          <a:custGeom>
            <a:rect b="b" l="l" r="r" t="t"/>
            <a:pathLst>
              <a:path extrusionOk="0" h="16209" w="21600">
                <a:moveTo>
                  <a:pt x="21600" y="0"/>
                </a:moveTo>
                <a:cubicBezTo>
                  <a:pt x="14495" y="21105"/>
                  <a:pt x="7295" y="21600"/>
                  <a:pt x="0" y="1486"/>
                </a:cubicBezTo>
              </a:path>
            </a:pathLst>
          </a:custGeom>
          <a:noFill/>
          <a:ln cap="flat" cmpd="sng" w="38100">
            <a:solidFill>
              <a:srgbClr val="E339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Proxima Nova"/>
              <a:buNone/>
            </a:pPr>
            <a:r>
              <a:t/>
            </a:r>
            <a:endParaRPr b="0" i="0" sz="2200" u="none" cap="none" strike="noStrike">
              <a:solidFill>
                <a:srgbClr val="000000"/>
              </a:solidFill>
              <a:latin typeface="Proxima Nova"/>
              <a:ea typeface="Proxima Nova"/>
              <a:cs typeface="Proxima Nova"/>
              <a:sym typeface="Proxima Nova"/>
            </a:endParaRPr>
          </a:p>
        </p:txBody>
      </p:sp>
      <p:sp>
        <p:nvSpPr>
          <p:cNvPr id="313" name="Google Shape;313;p39"/>
          <p:cNvSpPr/>
          <p:nvPr/>
        </p:nvSpPr>
        <p:spPr>
          <a:xfrm>
            <a:off x="12872201" y="11560204"/>
            <a:ext cx="2914219" cy="564942"/>
          </a:xfrm>
          <a:custGeom>
            <a:rect b="b" l="l" r="r" t="t"/>
            <a:pathLst>
              <a:path extrusionOk="0" h="16209" w="21600">
                <a:moveTo>
                  <a:pt x="21600" y="0"/>
                </a:moveTo>
                <a:cubicBezTo>
                  <a:pt x="14495" y="21105"/>
                  <a:pt x="7295" y="21600"/>
                  <a:pt x="0" y="1486"/>
                </a:cubicBezTo>
              </a:path>
            </a:pathLst>
          </a:custGeom>
          <a:noFill/>
          <a:ln cap="flat" cmpd="sng" w="38100">
            <a:solidFill>
              <a:srgbClr val="E339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Proxima Nova"/>
              <a:buNone/>
            </a:pPr>
            <a:r>
              <a:t/>
            </a:r>
            <a:endParaRPr b="0" i="0" sz="2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idx="1" type="body"/>
          </p:nvPr>
        </p:nvSpPr>
        <p:spPr>
          <a:xfrm>
            <a:off x="1219200" y="3733800"/>
            <a:ext cx="12189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INFORMACIÓ – CANVI DIRECTE - AGRUPACIÓ DE BITS</a:t>
            </a:r>
            <a:endParaRPr/>
          </a:p>
          <a:p>
            <a:pPr indent="0" lvl="0" marL="0" rtl="0" algn="l">
              <a:lnSpc>
                <a:spcPct val="120000"/>
              </a:lnSpc>
              <a:spcBef>
                <a:spcPts val="0"/>
              </a:spcBef>
              <a:spcAft>
                <a:spcPts val="0"/>
              </a:spcAft>
              <a:buClr>
                <a:srgbClr val="00C7FC"/>
              </a:buClr>
              <a:buSzPts val="3600"/>
              <a:buFont typeface="Proxima Nova Extrabold"/>
              <a:buNone/>
            </a:pPr>
            <a:r>
              <a:t/>
            </a:r>
            <a:endParaRPr b="0" sz="3600" cap="none">
              <a:solidFill>
                <a:srgbClr val="00C7FC"/>
              </a:solidFill>
              <a:latin typeface="Proxima Nova Extrabold"/>
              <a:ea typeface="Proxima Nova Extrabold"/>
              <a:cs typeface="Proxima Nova Extrabold"/>
              <a:sym typeface="Proxima Nova Extrabold"/>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Binari a Octal: Agrupem els dígits de 3 en 3 i apliquem la conversió de la taula.</a:t>
            </a:r>
            <a:endParaRPr/>
          </a:p>
          <a:p>
            <a:pPr indent="0" lvl="0" marL="0" rtl="0" algn="l">
              <a:lnSpc>
                <a:spcPct val="120000"/>
              </a:lnSpc>
              <a:spcBef>
                <a:spcPts val="2400"/>
              </a:spcBef>
              <a:spcAft>
                <a:spcPts val="0"/>
              </a:spcAft>
              <a:buClr>
                <a:srgbClr val="53585F"/>
              </a:buClr>
              <a:buSzPts val="4200"/>
              <a:buFont typeface="Courier New"/>
              <a:buNone/>
            </a:pPr>
            <a:r>
              <a:rPr b="0" lang="en-US">
                <a:latin typeface="Courier New"/>
                <a:ea typeface="Courier New"/>
                <a:cs typeface="Courier New"/>
                <a:sym typeface="Courier New"/>
              </a:rPr>
              <a:t>Exemple: 001011101</a:t>
            </a:r>
            <a:r>
              <a:rPr b="0" baseline="-25000" lang="en-US">
                <a:latin typeface="Courier New"/>
                <a:ea typeface="Courier New"/>
                <a:cs typeface="Courier New"/>
                <a:sym typeface="Courier New"/>
              </a:rPr>
              <a:t>(2</a:t>
            </a:r>
            <a:r>
              <a:rPr b="0" lang="en-US">
                <a:latin typeface="Courier New"/>
                <a:ea typeface="Courier New"/>
                <a:cs typeface="Courier New"/>
                <a:sym typeface="Courier New"/>
              </a:rPr>
              <a:t> —&gt; 135</a:t>
            </a:r>
            <a:r>
              <a:rPr b="0" baseline="-25000" lang="en-US">
                <a:latin typeface="Courier New"/>
                <a:ea typeface="Courier New"/>
                <a:cs typeface="Courier New"/>
                <a:sym typeface="Courier New"/>
              </a:rPr>
              <a:t>(8</a:t>
            </a:r>
            <a:br>
              <a:rPr baseline="-25000" lang="en-US"/>
            </a:br>
            <a:br>
              <a:rPr b="1" i="0" lang="en-US" sz="4200" u="none" cap="none" strike="noStrike">
                <a:solidFill>
                  <a:srgbClr val="53585F"/>
                </a:solidFill>
                <a:latin typeface="Proxima Nova"/>
                <a:ea typeface="Proxima Nova"/>
                <a:cs typeface="Proxima Nova"/>
                <a:sym typeface="Proxima Nova"/>
              </a:rPr>
            </a:br>
            <a:r>
              <a:rPr b="1" i="0" lang="en-US" sz="4200" u="none" cap="none" strike="noStrike">
                <a:solidFill>
                  <a:srgbClr val="53585F"/>
                </a:solidFill>
                <a:latin typeface="Proxima Nova"/>
                <a:ea typeface="Proxima Nova"/>
                <a:cs typeface="Proxima Nova"/>
                <a:sym typeface="Proxima Nova"/>
              </a:rPr>
              <a:t>Binari a Hexadecimal: Agrupem els dígits de 4 en 4 i apliquem la conversió de la taula.</a:t>
            </a:r>
            <a:endParaRPr/>
          </a:p>
          <a:p>
            <a:pPr indent="0" lvl="0" marL="0" rtl="0" algn="l">
              <a:lnSpc>
                <a:spcPct val="120000"/>
              </a:lnSpc>
              <a:spcBef>
                <a:spcPts val="2400"/>
              </a:spcBef>
              <a:spcAft>
                <a:spcPts val="0"/>
              </a:spcAft>
              <a:buClr>
                <a:srgbClr val="53585F"/>
              </a:buClr>
              <a:buSzPts val="4200"/>
              <a:buFont typeface="Courier New"/>
              <a:buNone/>
            </a:pPr>
            <a:r>
              <a:rPr b="0" lang="en-US">
                <a:latin typeface="Courier New"/>
                <a:ea typeface="Courier New"/>
                <a:cs typeface="Courier New"/>
                <a:sym typeface="Courier New"/>
              </a:rPr>
              <a:t>Exemple: 0  0101 1101</a:t>
            </a:r>
            <a:r>
              <a:rPr baseline="-25000" lang="en-US"/>
              <a:t>(2 </a:t>
            </a:r>
            <a:r>
              <a:rPr b="0" lang="en-US">
                <a:latin typeface="Courier New"/>
                <a:ea typeface="Courier New"/>
                <a:cs typeface="Courier New"/>
                <a:sym typeface="Courier New"/>
              </a:rPr>
              <a:t>—&gt; 5D</a:t>
            </a:r>
            <a:r>
              <a:rPr baseline="-25000" lang="en-US"/>
              <a:t>(16</a:t>
            </a:r>
            <a:endParaRPr/>
          </a:p>
        </p:txBody>
      </p:sp>
      <p:sp>
        <p:nvSpPr>
          <p:cNvPr id="319" name="Google Shape;319;p40"/>
          <p:cNvSpPr txBox="1"/>
          <p:nvPr>
            <p:ph type="title"/>
          </p:nvPr>
        </p:nvSpPr>
        <p:spPr>
          <a:xfrm>
            <a:off x="1003750" y="2850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graphicFrame>
        <p:nvGraphicFramePr>
          <p:cNvPr id="320" name="Google Shape;320;p40"/>
          <p:cNvGraphicFramePr/>
          <p:nvPr/>
        </p:nvGraphicFramePr>
        <p:xfrm>
          <a:off x="14036702" y="2075992"/>
          <a:ext cx="3000000" cy="3000000"/>
        </p:xfrm>
        <a:graphic>
          <a:graphicData uri="http://schemas.openxmlformats.org/drawingml/2006/table">
            <a:tbl>
              <a:tblPr firstCol="1" firstRow="1">
                <a:noFill/>
                <a:tableStyleId>{FABC3655-548F-46CE-B4CE-EC6DBB64BC3D}</a:tableStyleId>
              </a:tblPr>
              <a:tblGrid>
                <a:gridCol w="2137950"/>
                <a:gridCol w="1816625"/>
                <a:gridCol w="1426700"/>
                <a:gridCol w="1333700"/>
              </a:tblGrid>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Decimal</a:t>
                      </a:r>
                      <a:endParaRPr sz="1400" u="none" cap="none" strike="noStrike"/>
                    </a:p>
                  </a:txBody>
                  <a:tcPr marT="50800" marB="50800" marR="50800" marL="50800" anchor="ctr">
                    <a:lnL cap="flat" cmpd="sng" w="9525">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 Binari</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Octal </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Hexadecimal</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0000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0001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2</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0010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2</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2</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3</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0011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3</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3</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4</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0100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4</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4</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5</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0101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5</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5</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6</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0110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6</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6</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7</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0111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7</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7</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8</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1000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8</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9</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1001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9</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1010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12</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A</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1011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13</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B</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12</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1100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14</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C</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13</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1101</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15</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D</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14</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1110</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16</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E</a:t>
                      </a:r>
                      <a:endParaRPr sz="1400" u="none" cap="none" strike="noStrike"/>
                    </a:p>
                  </a:txBody>
                  <a:tcPr marT="50800" marB="50800" marR="50800" marL="50800" anchor="ctr">
                    <a:lnR cap="flat" cmpd="sng" w="9525">
                      <a:solidFill>
                        <a:srgbClr val="000000"/>
                      </a:solidFill>
                      <a:prstDash val="solid"/>
                      <a:round/>
                      <a:headEnd len="sm" w="sm" type="none"/>
                      <a:tailEnd len="sm" w="sm" type="none"/>
                    </a:lnR>
                  </a:tcPr>
                </a:tc>
              </a:tr>
              <a:tr h="632200">
                <a:tc>
                  <a:txBody>
                    <a:bodyPr/>
                    <a:lstStyle/>
                    <a:p>
                      <a:pPr indent="0" lvl="0" marL="0" marR="0" rtl="0" algn="ctr">
                        <a:lnSpc>
                          <a:spcPct val="100000"/>
                        </a:lnSpc>
                        <a:spcBef>
                          <a:spcPts val="0"/>
                        </a:spcBef>
                        <a:spcAft>
                          <a:spcPts val="0"/>
                        </a:spcAft>
                        <a:buClr>
                          <a:srgbClr val="4CA5D2"/>
                        </a:buClr>
                        <a:buSzPts val="3200"/>
                        <a:buFont typeface="Arial"/>
                        <a:buNone/>
                      </a:pPr>
                      <a:r>
                        <a:rPr b="1" lang="en-US" sz="3200" u="none" cap="none" strike="noStrike">
                          <a:solidFill>
                            <a:srgbClr val="4CA5D2"/>
                          </a:solidFill>
                        </a:rPr>
                        <a:t>15</a:t>
                      </a:r>
                      <a:endParaRPr sz="1400" u="none" cap="none" strike="noStrike"/>
                    </a:p>
                  </a:txBody>
                  <a:tcPr marT="50800" marB="50800" marR="50800" marL="5080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1111</a:t>
                      </a:r>
                      <a:endParaRPr sz="1400" u="none" cap="none" strike="noStrike"/>
                    </a:p>
                  </a:txBody>
                  <a:tcPr marT="50800" marB="50800" marR="50800" marL="5080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17</a:t>
                      </a:r>
                      <a:endParaRPr sz="1400" u="none" cap="none" strike="noStrike"/>
                    </a:p>
                  </a:txBody>
                  <a:tcPr marT="50800" marB="50800" marR="50800" marL="5080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Courier New"/>
                        <a:buNone/>
                      </a:pPr>
                      <a:r>
                        <a:rPr lang="en-US" sz="3200" u="none" cap="none" strike="noStrike">
                          <a:latin typeface="Courier New"/>
                          <a:ea typeface="Courier New"/>
                          <a:cs typeface="Courier New"/>
                          <a:sym typeface="Courier New"/>
                        </a:rPr>
                        <a:t>F</a:t>
                      </a:r>
                      <a:endParaRPr sz="1400" u="none" cap="none" strike="noStrike"/>
                    </a:p>
                  </a:txBody>
                  <a:tcPr marT="50800" marB="50800" marR="50800" marL="50800"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
        <p:nvSpPr>
          <p:cNvPr id="321" name="Google Shape;321;p40"/>
          <p:cNvSpPr txBox="1"/>
          <p:nvPr/>
        </p:nvSpPr>
        <p:spPr>
          <a:xfrm>
            <a:off x="4217395" y="8173850"/>
            <a:ext cx="2568340" cy="711201"/>
          </a:xfrm>
          <a:prstGeom prst="rect">
            <a:avLst/>
          </a:prstGeom>
          <a:noFill/>
          <a:ln>
            <a:noFill/>
          </a:ln>
        </p:spPr>
        <p:txBody>
          <a:bodyPr anchorCtr="0" anchor="ctr" bIns="50800" lIns="50800" spcFirstLastPara="1" rIns="50800" wrap="square" tIns="50800">
            <a:spAutoFit/>
          </a:bodyPr>
          <a:lstStyle/>
          <a:p>
            <a:pPr indent="0" lvl="0" marL="0" marR="0" rtl="0" algn="l">
              <a:lnSpc>
                <a:spcPct val="120000"/>
              </a:lnSpc>
              <a:spcBef>
                <a:spcPts val="0"/>
              </a:spcBef>
              <a:spcAft>
                <a:spcPts val="0"/>
              </a:spcAft>
              <a:buClr>
                <a:srgbClr val="53585F"/>
              </a:buClr>
              <a:buSzPts val="4200"/>
              <a:buFont typeface="Courier New"/>
              <a:buNone/>
            </a:pPr>
            <a:r>
              <a:rPr b="0" baseline="-25000" i="0" lang="en-US" sz="4200" u="none" cap="none" strike="noStrike">
                <a:solidFill>
                  <a:srgbClr val="53585F"/>
                </a:solidFill>
                <a:latin typeface="Courier New"/>
                <a:ea typeface="Courier New"/>
                <a:cs typeface="Courier New"/>
                <a:sym typeface="Courier New"/>
              </a:rPr>
              <a:t> </a:t>
            </a:r>
            <a:r>
              <a:rPr b="0" i="0" lang="en-US" sz="4200" u="none" cap="none" strike="noStrike">
                <a:solidFill>
                  <a:srgbClr val="53585F"/>
                </a:solidFill>
                <a:latin typeface="Courier New"/>
                <a:ea typeface="Courier New"/>
                <a:cs typeface="Courier New"/>
                <a:sym typeface="Courier New"/>
              </a:rPr>
              <a:t>1  3  5</a:t>
            </a:r>
            <a:endParaRPr b="0" i="0" sz="1400" u="none" cap="none" strike="noStrike">
              <a:solidFill>
                <a:srgbClr val="000000"/>
              </a:solidFill>
              <a:latin typeface="Arial"/>
              <a:ea typeface="Arial"/>
              <a:cs typeface="Arial"/>
              <a:sym typeface="Arial"/>
            </a:endParaRPr>
          </a:p>
        </p:txBody>
      </p:sp>
      <p:sp>
        <p:nvSpPr>
          <p:cNvPr id="322" name="Google Shape;322;p40"/>
          <p:cNvSpPr txBox="1"/>
          <p:nvPr/>
        </p:nvSpPr>
        <p:spPr>
          <a:xfrm>
            <a:off x="4037605" y="11768805"/>
            <a:ext cx="3635314" cy="711201"/>
          </a:xfrm>
          <a:prstGeom prst="rect">
            <a:avLst/>
          </a:prstGeom>
          <a:noFill/>
          <a:ln>
            <a:noFill/>
          </a:ln>
        </p:spPr>
        <p:txBody>
          <a:bodyPr anchorCtr="0" anchor="ctr" bIns="50800" lIns="50800" spcFirstLastPara="1" rIns="50800" wrap="square" tIns="50800">
            <a:spAutoFit/>
          </a:bodyPr>
          <a:lstStyle/>
          <a:p>
            <a:pPr indent="0" lvl="0" marL="0" marR="0" rtl="0" algn="l">
              <a:lnSpc>
                <a:spcPct val="120000"/>
              </a:lnSpc>
              <a:spcBef>
                <a:spcPts val="0"/>
              </a:spcBef>
              <a:spcAft>
                <a:spcPts val="0"/>
              </a:spcAft>
              <a:buClr>
                <a:srgbClr val="53585F"/>
              </a:buClr>
              <a:buSzPts val="4200"/>
              <a:buFont typeface="Courier New"/>
              <a:buNone/>
            </a:pPr>
            <a:r>
              <a:rPr b="0" i="0" lang="en-US" sz="4200" u="none" cap="none" strike="noStrike">
                <a:solidFill>
                  <a:srgbClr val="53585F"/>
                </a:solidFill>
                <a:latin typeface="Courier New"/>
                <a:ea typeface="Courier New"/>
                <a:cs typeface="Courier New"/>
                <a:sym typeface="Courier New"/>
              </a:rPr>
              <a:t>0    5    D</a:t>
            </a:r>
            <a:endParaRPr b="0" i="0" sz="1400" u="none" cap="none" strike="noStrike">
              <a:solidFill>
                <a:srgbClr val="000000"/>
              </a:solidFill>
              <a:latin typeface="Arial"/>
              <a:ea typeface="Arial"/>
              <a:cs typeface="Arial"/>
              <a:sym typeface="Arial"/>
            </a:endParaRPr>
          </a:p>
        </p:txBody>
      </p:sp>
      <p:cxnSp>
        <p:nvCxnSpPr>
          <p:cNvPr id="323" name="Google Shape;323;p40"/>
          <p:cNvCxnSpPr/>
          <p:nvPr/>
        </p:nvCxnSpPr>
        <p:spPr>
          <a:xfrm>
            <a:off x="4164417" y="8115300"/>
            <a:ext cx="820480" cy="0"/>
          </a:xfrm>
          <a:prstGeom prst="straightConnector1">
            <a:avLst/>
          </a:prstGeom>
          <a:noFill/>
          <a:ln cap="flat" cmpd="sng" w="63500">
            <a:solidFill>
              <a:srgbClr val="E33900"/>
            </a:solidFill>
            <a:prstDash val="solid"/>
            <a:miter lim="400000"/>
            <a:headEnd len="sm" w="sm" type="none"/>
            <a:tailEnd len="sm" w="sm" type="none"/>
          </a:ln>
        </p:spPr>
      </p:cxnSp>
      <p:cxnSp>
        <p:nvCxnSpPr>
          <p:cNvPr id="324" name="Google Shape;324;p40"/>
          <p:cNvCxnSpPr/>
          <p:nvPr/>
        </p:nvCxnSpPr>
        <p:spPr>
          <a:xfrm>
            <a:off x="5228742" y="8115300"/>
            <a:ext cx="820480" cy="0"/>
          </a:xfrm>
          <a:prstGeom prst="straightConnector1">
            <a:avLst/>
          </a:prstGeom>
          <a:noFill/>
          <a:ln cap="flat" cmpd="sng" w="63500">
            <a:solidFill>
              <a:srgbClr val="E33900"/>
            </a:solidFill>
            <a:prstDash val="solid"/>
            <a:miter lim="400000"/>
            <a:headEnd len="sm" w="sm" type="none"/>
            <a:tailEnd len="sm" w="sm" type="none"/>
          </a:ln>
        </p:spPr>
      </p:cxnSp>
      <p:cxnSp>
        <p:nvCxnSpPr>
          <p:cNvPr id="325" name="Google Shape;325;p40"/>
          <p:cNvCxnSpPr/>
          <p:nvPr/>
        </p:nvCxnSpPr>
        <p:spPr>
          <a:xfrm>
            <a:off x="6203195" y="8115300"/>
            <a:ext cx="820479" cy="0"/>
          </a:xfrm>
          <a:prstGeom prst="straightConnector1">
            <a:avLst/>
          </a:prstGeom>
          <a:noFill/>
          <a:ln cap="flat" cmpd="sng" w="63500">
            <a:solidFill>
              <a:srgbClr val="E33900"/>
            </a:solidFill>
            <a:prstDash val="solid"/>
            <a:miter lim="400000"/>
            <a:headEnd len="sm" w="sm" type="none"/>
            <a:tailEnd len="sm" w="sm" type="none"/>
          </a:ln>
        </p:spPr>
      </p:cxnSp>
      <p:cxnSp>
        <p:nvCxnSpPr>
          <p:cNvPr id="326" name="Google Shape;326;p40"/>
          <p:cNvCxnSpPr/>
          <p:nvPr/>
        </p:nvCxnSpPr>
        <p:spPr>
          <a:xfrm>
            <a:off x="5176644" y="11633000"/>
            <a:ext cx="1184426" cy="1"/>
          </a:xfrm>
          <a:prstGeom prst="straightConnector1">
            <a:avLst/>
          </a:prstGeom>
          <a:noFill/>
          <a:ln cap="flat" cmpd="sng" w="63500">
            <a:solidFill>
              <a:srgbClr val="E33900"/>
            </a:solidFill>
            <a:prstDash val="solid"/>
            <a:miter lim="400000"/>
            <a:headEnd len="sm" w="sm" type="none"/>
            <a:tailEnd len="sm" w="sm" type="none"/>
          </a:ln>
        </p:spPr>
      </p:cxnSp>
      <p:cxnSp>
        <p:nvCxnSpPr>
          <p:cNvPr id="327" name="Google Shape;327;p40"/>
          <p:cNvCxnSpPr/>
          <p:nvPr/>
        </p:nvCxnSpPr>
        <p:spPr>
          <a:xfrm>
            <a:off x="6713633" y="11633000"/>
            <a:ext cx="1184425" cy="1"/>
          </a:xfrm>
          <a:prstGeom prst="straightConnector1">
            <a:avLst/>
          </a:prstGeom>
          <a:noFill/>
          <a:ln cap="flat" cmpd="sng" w="63500">
            <a:solidFill>
              <a:srgbClr val="E33900"/>
            </a:solidFill>
            <a:prstDash val="solid"/>
            <a:miter lim="400000"/>
            <a:headEnd len="sm" w="sm" type="none"/>
            <a:tailEnd len="sm" w="sm" type="none"/>
          </a:ln>
        </p:spPr>
      </p:cxnSp>
      <p:cxnSp>
        <p:nvCxnSpPr>
          <p:cNvPr id="328" name="Google Shape;328;p40"/>
          <p:cNvCxnSpPr/>
          <p:nvPr/>
        </p:nvCxnSpPr>
        <p:spPr>
          <a:xfrm>
            <a:off x="4071344" y="11633000"/>
            <a:ext cx="363018" cy="1"/>
          </a:xfrm>
          <a:prstGeom prst="straightConnector1">
            <a:avLst/>
          </a:prstGeom>
          <a:noFill/>
          <a:ln cap="flat" cmpd="sng" w="63500">
            <a:solidFill>
              <a:srgbClr val="E33900"/>
            </a:solidFill>
            <a:prstDash val="solid"/>
            <a:miter lim="400000"/>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idx="1" type="body"/>
          </p:nvPr>
        </p:nvSpPr>
        <p:spPr>
          <a:xfrm>
            <a:off x="680600" y="3697900"/>
            <a:ext cx="96762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SISTEMES DE CODIFICACIÓ ALFANUMÈRICA</a:t>
            </a:r>
            <a:endParaRPr/>
          </a:p>
          <a:p>
            <a:pPr indent="0" lvl="0" marL="0" rtl="0" algn="l">
              <a:lnSpc>
                <a:spcPct val="120000"/>
              </a:lnSpc>
              <a:spcBef>
                <a:spcPts val="2400"/>
              </a:spcBef>
              <a:spcAft>
                <a:spcPts val="0"/>
              </a:spcAft>
              <a:buClr>
                <a:srgbClr val="53585F"/>
              </a:buClr>
              <a:buSzPts val="4200"/>
              <a:buFont typeface="Proxima Nova"/>
              <a:buNone/>
            </a:pPr>
            <a:r>
              <a:rPr b="0" lang="en-US"/>
              <a:t>Els </a:t>
            </a:r>
            <a:r>
              <a:rPr b="1" lang="en-US"/>
              <a:t>sistemes de codificació alfanumèrica</a:t>
            </a:r>
            <a:r>
              <a:rPr b="0" lang="en-US"/>
              <a:t> serveixen per </a:t>
            </a:r>
            <a:r>
              <a:rPr b="1" lang="en-US"/>
              <a:t>representar</a:t>
            </a:r>
            <a:r>
              <a:rPr b="0" lang="en-US"/>
              <a:t> una quantitat determinada de símbols en binari. A cada símbol li correspondrà una combinació de nombre de bits.</a:t>
            </a:r>
            <a:endParaRPr/>
          </a:p>
          <a:p>
            <a:pPr indent="0" lvl="0" marL="0" rtl="0" algn="l">
              <a:lnSpc>
                <a:spcPct val="120000"/>
              </a:lnSpc>
              <a:spcBef>
                <a:spcPts val="2400"/>
              </a:spcBef>
              <a:spcAft>
                <a:spcPts val="0"/>
              </a:spcAft>
              <a:buClr>
                <a:srgbClr val="53585F"/>
              </a:buClr>
              <a:buSzPts val="4200"/>
              <a:buFont typeface="Proxima Nova"/>
              <a:buNone/>
            </a:pPr>
            <a:r>
              <a:t/>
            </a:r>
            <a:endParaRPr b="0"/>
          </a:p>
          <a:p>
            <a:pPr indent="0" lvl="0" marL="0" rtl="0" algn="l">
              <a:lnSpc>
                <a:spcPct val="164285"/>
              </a:lnSpc>
              <a:spcBef>
                <a:spcPts val="0"/>
              </a:spcBef>
              <a:spcAft>
                <a:spcPts val="0"/>
              </a:spcAft>
              <a:buClr>
                <a:srgbClr val="202124"/>
              </a:buClr>
              <a:buSzPts val="4200"/>
              <a:buFont typeface="Times"/>
              <a:buNone/>
            </a:pPr>
            <a:r>
              <a:t/>
            </a:r>
            <a:endParaRPr b="0"/>
          </a:p>
        </p:txBody>
      </p:sp>
      <p:sp>
        <p:nvSpPr>
          <p:cNvPr id="334" name="Google Shape;334;p41"/>
          <p:cNvSpPr txBox="1"/>
          <p:nvPr>
            <p:ph type="title"/>
          </p:nvPr>
        </p:nvSpPr>
        <p:spPr>
          <a:xfrm>
            <a:off x="1308975" y="7165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pic>
        <p:nvPicPr>
          <p:cNvPr descr="Screenshot 2021-09-09 at 10.11.22.png" id="335" name="Google Shape;335;p41"/>
          <p:cNvPicPr preferRelativeResize="0"/>
          <p:nvPr/>
        </p:nvPicPr>
        <p:blipFill rotWithShape="1">
          <a:blip r:embed="rId3">
            <a:alphaModFix/>
          </a:blip>
          <a:srcRect b="0" l="0" r="0" t="0"/>
          <a:stretch/>
        </p:blipFill>
        <p:spPr>
          <a:xfrm>
            <a:off x="10983107" y="3266028"/>
            <a:ext cx="12738959" cy="83688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SISTEMES DE CODIFICACIÓ ALFANUMÈRICA</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Codi ASCII. </a:t>
            </a:r>
            <a:r>
              <a:rPr b="0" lang="en-US"/>
              <a:t>aquest sistema utilitza una combinació de 7 o 8 bits, depenent del fabricant, per representar cada símbol. Amb aquest codi es pot representar dígits del 0 a el 9, lletres majúscules de la A a la Z, lletres minúscules, caràcters especials i alguns altres denominats de control.</a:t>
            </a:r>
            <a:endParaRPr b="0"/>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El codi ASCII té una taula específica per a cada país ja que els diferents símbols de tots els països no cabrien en una taula.</a:t>
            </a:r>
            <a:endParaRPr b="0"/>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Codi EBCDIC. </a:t>
            </a:r>
            <a:r>
              <a:rPr b="0" lang="en-US"/>
              <a:t>També és un codi de 8 bits i s’aplica principalment en grans ordinadors.</a:t>
            </a:r>
            <a:endParaRPr/>
          </a:p>
        </p:txBody>
      </p:sp>
      <p:sp>
        <p:nvSpPr>
          <p:cNvPr id="341" name="Google Shape;341;p42"/>
          <p:cNvSpPr txBox="1"/>
          <p:nvPr>
            <p:ph type="title"/>
          </p:nvPr>
        </p:nvSpPr>
        <p:spPr>
          <a:xfrm>
            <a:off x="1093525" y="8062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SISTEMES DE CODIFICACIÓ ALFANUMÈRICA</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Codi Unicode. </a:t>
            </a:r>
            <a:r>
              <a:rPr b="0" lang="en-US"/>
              <a:t>És un codi internacional utilitzat avui en dia en la majoria dels sistemes operatius. Permet que un programa o pàgina web especifica s'orienti a múltiples plataformes, idiomes o països sense necessitat de redisseny. </a:t>
            </a:r>
            <a:endParaRPr b="0"/>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UNICODE proporciona un nombre únic per a cada caràcter, independentment de la plataforma (maquinari), el programa o l’idioma. </a:t>
            </a:r>
            <a:endParaRPr/>
          </a:p>
          <a:p>
            <a:pPr indent="0" lvl="0" marL="0" rtl="0" algn="l">
              <a:lnSpc>
                <a:spcPct val="120000"/>
              </a:lnSpc>
              <a:spcBef>
                <a:spcPts val="2400"/>
              </a:spcBef>
              <a:spcAft>
                <a:spcPts val="0"/>
              </a:spcAft>
              <a:buClr>
                <a:srgbClr val="53585F"/>
              </a:buClr>
              <a:buSzPts val="4200"/>
              <a:buFont typeface="Proxima Nova"/>
              <a:buNone/>
            </a:pPr>
            <a:r>
              <a:rPr b="0" lang="en-US"/>
              <a:t>Els punts de codi d'Unicode s'identifiquen per un nombre enter. Segons la seva arquitectura, un ordinador utilitzarà unitats de 8, 16 o 32 bits per representar aquests enters. S'identifiquen com UTF-8, UTF-16 i UTF-32. UTF és l’acrònim de </a:t>
            </a:r>
            <a:r>
              <a:rPr b="1" i="0" lang="en-US" sz="4200" u="none" cap="none" strike="noStrike">
                <a:solidFill>
                  <a:srgbClr val="53585F"/>
                </a:solidFill>
                <a:latin typeface="Proxima Nova"/>
                <a:ea typeface="Proxima Nova"/>
                <a:cs typeface="Proxima Nova"/>
                <a:sym typeface="Proxima Nova"/>
              </a:rPr>
              <a:t>Unicode Transformation Format.</a:t>
            </a:r>
            <a:endParaRPr/>
          </a:p>
        </p:txBody>
      </p:sp>
      <p:sp>
        <p:nvSpPr>
          <p:cNvPr id="347" name="Google Shape;347;p43"/>
          <p:cNvSpPr txBox="1"/>
          <p:nvPr>
            <p:ph type="title"/>
          </p:nvPr>
        </p:nvSpPr>
        <p:spPr>
          <a:xfrm>
            <a:off x="1021700" y="9499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ph idx="1" type="body"/>
          </p:nvPr>
        </p:nvSpPr>
        <p:spPr>
          <a:xfrm>
            <a:off x="1219200" y="4534900"/>
            <a:ext cx="14182500" cy="7962000"/>
          </a:xfrm>
          <a:prstGeom prst="rect">
            <a:avLst/>
          </a:prstGeom>
          <a:noFill/>
          <a:ln>
            <a:noFill/>
          </a:ln>
        </p:spPr>
        <p:txBody>
          <a:bodyPr anchorCtr="0" anchor="t" bIns="50800" lIns="50800" spcFirstLastPara="1" rIns="50800" wrap="square" tIns="50800">
            <a:normAutofit/>
          </a:bodyPr>
          <a:lstStyle/>
          <a:p>
            <a:pPr indent="0" lvl="0" marL="0" marR="0" rtl="0" algn="just">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Les computadores són aparells electrònics capaços d'interpretar i executar instruccions programades i emmagatzemades en la seva memòria que consisteixen bàsicament en operacions aritmèticològiques i d'entrada/sortida. </a:t>
            </a:r>
            <a:endParaRPr b="1" i="0" sz="4200" u="none" cap="none" strike="noStrike">
              <a:solidFill>
                <a:srgbClr val="53585F"/>
              </a:solidFill>
              <a:latin typeface="Proxima Nova"/>
              <a:ea typeface="Proxima Nova"/>
              <a:cs typeface="Proxima Nova"/>
              <a:sym typeface="Proxima Nova"/>
            </a:endParaRPr>
          </a:p>
          <a:p>
            <a:pPr indent="0" lvl="0" marL="0" marR="0" rtl="0" algn="just">
              <a:lnSpc>
                <a:spcPct val="120000"/>
              </a:lnSpc>
              <a:spcBef>
                <a:spcPts val="0"/>
              </a:spcBef>
              <a:spcAft>
                <a:spcPts val="0"/>
              </a:spcAft>
              <a:buClr>
                <a:srgbClr val="53585F"/>
              </a:buClr>
              <a:buSzPts val="4200"/>
              <a:buFont typeface="Proxima Nova"/>
              <a:buNone/>
            </a:pPr>
            <a:r>
              <a:t/>
            </a:r>
            <a:endParaRPr/>
          </a:p>
          <a:p>
            <a:pPr indent="0" lvl="0" marL="0" marR="0" rtl="0" algn="just">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Es reben les dades d’entrada, es processen i emmagatzemen, i finalment es produeixen les dades de sortida (resultats).</a:t>
            </a:r>
            <a:endParaRPr/>
          </a:p>
        </p:txBody>
      </p:sp>
      <p:sp>
        <p:nvSpPr>
          <p:cNvPr id="98" name="Google Shape;98;p8"/>
          <p:cNvSpPr txBox="1"/>
          <p:nvPr>
            <p:ph type="title"/>
          </p:nvPr>
        </p:nvSpPr>
        <p:spPr>
          <a:xfrm>
            <a:off x="1219200" y="84217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1.1 EL SISTEMA INFORMÀTIC: COMPONENTS FÍSICS I LÒGICS. EL PROGRAMARI BASE. </a:t>
            </a:r>
            <a:endParaRPr/>
          </a:p>
        </p:txBody>
      </p:sp>
      <p:pic>
        <p:nvPicPr>
          <p:cNvPr descr="Screenshot 2021-09-07 at 20.11.12.png" id="99" name="Google Shape;99;p8"/>
          <p:cNvPicPr preferRelativeResize="0"/>
          <p:nvPr/>
        </p:nvPicPr>
        <p:blipFill rotWithShape="1">
          <a:blip r:embed="rId3">
            <a:alphaModFix/>
          </a:blip>
          <a:srcRect b="-1318" l="-12710" r="12709" t="1319"/>
          <a:stretch/>
        </p:blipFill>
        <p:spPr>
          <a:xfrm>
            <a:off x="14628520" y="4642082"/>
            <a:ext cx="8191502" cy="5422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idx="1" type="body"/>
          </p:nvPr>
        </p:nvSpPr>
        <p:spPr>
          <a:xfrm>
            <a:off x="1093525" y="3285000"/>
            <a:ext cx="21945600" cy="9759600"/>
          </a:xfrm>
          <a:prstGeom prst="rect">
            <a:avLst/>
          </a:prstGeom>
          <a:noFill/>
          <a:ln>
            <a:noFill/>
          </a:ln>
        </p:spPr>
        <p:txBody>
          <a:bodyPr anchorCtr="0" anchor="t" bIns="50800" lIns="50800" spcFirstLastPara="1" rIns="50800" wrap="square" tIns="50800">
            <a:normAutofit lnSpcReduction="20000"/>
          </a:bodyPr>
          <a:lstStyle/>
          <a:p>
            <a:pPr indent="0" lvl="0" marL="0" rtl="0" algn="l">
              <a:lnSpc>
                <a:spcPct val="120000"/>
              </a:lnSpc>
              <a:spcBef>
                <a:spcPts val="0"/>
              </a:spcBef>
              <a:spcAft>
                <a:spcPts val="0"/>
              </a:spcAft>
              <a:buClr>
                <a:srgbClr val="00C7FC"/>
              </a:buClr>
              <a:buSzPts val="2592"/>
              <a:buFont typeface="Proxima Nova Extrabold"/>
              <a:buNone/>
            </a:pPr>
            <a:r>
              <a:rPr b="0" lang="en-US" sz="2592" cap="none">
                <a:solidFill>
                  <a:srgbClr val="00C7FC"/>
                </a:solidFill>
                <a:latin typeface="Proxima Nova Extrabold"/>
                <a:ea typeface="Proxima Nova Extrabold"/>
                <a:cs typeface="Proxima Nova Extrabold"/>
                <a:sym typeface="Proxima Nova Extrabold"/>
              </a:rPr>
              <a:t>CANVI D’UNITATS</a:t>
            </a:r>
            <a:endParaRPr/>
          </a:p>
          <a:p>
            <a:pPr indent="0" lvl="0" marL="0" rtl="0" algn="l">
              <a:lnSpc>
                <a:spcPct val="120000"/>
              </a:lnSpc>
              <a:spcBef>
                <a:spcPts val="0"/>
              </a:spcBef>
              <a:spcAft>
                <a:spcPts val="0"/>
              </a:spcAft>
              <a:buClr>
                <a:srgbClr val="53585F"/>
              </a:buClr>
              <a:buSzPts val="3600"/>
              <a:buFont typeface="Proxima Nova"/>
              <a:buNone/>
            </a:pPr>
            <a:r>
              <a:rPr lang="en-US" sz="3600"/>
              <a:t>La unitat mínima de la informació és el bit, que només pot ser un 0 o un 1.</a:t>
            </a:r>
            <a:endParaRPr/>
          </a:p>
          <a:p>
            <a:pPr indent="0" lvl="0" marL="0" rtl="0" algn="l">
              <a:lnSpc>
                <a:spcPct val="120000"/>
              </a:lnSpc>
              <a:spcBef>
                <a:spcPts val="0"/>
              </a:spcBef>
              <a:spcAft>
                <a:spcPts val="0"/>
              </a:spcAft>
              <a:buClr>
                <a:srgbClr val="53585F"/>
              </a:buClr>
              <a:buSzPts val="3600"/>
              <a:buFont typeface="Proxima Nova"/>
              <a:buNone/>
            </a:pPr>
            <a:r>
              <a:rPr lang="en-US" sz="3600"/>
              <a:t>Per passar d'una unitat a una altra es fa multiplicant o dividint per 1024 si es baixa o es puja en la escala.</a:t>
            </a:r>
            <a:endParaRPr/>
          </a:p>
          <a:p>
            <a:pPr indent="0" lvl="0" marL="0" rtl="0" algn="l">
              <a:lnSpc>
                <a:spcPct val="120000"/>
              </a:lnSpc>
              <a:spcBef>
                <a:spcPts val="0"/>
              </a:spcBef>
              <a:spcAft>
                <a:spcPts val="0"/>
              </a:spcAft>
              <a:buClr>
                <a:srgbClr val="53585F"/>
              </a:buClr>
              <a:buSzPts val="3600"/>
              <a:buFont typeface="Proxima Nova"/>
              <a:buNone/>
            </a:pPr>
            <a:r>
              <a:rPr lang="en-US" sz="3600"/>
              <a:t>Això es justifica perquè 1024 és una potència de 2 (concretament 2</a:t>
            </a:r>
            <a:r>
              <a:rPr baseline="30000" lang="en-US">
                <a:latin typeface="Courier New"/>
                <a:ea typeface="Courier New"/>
                <a:cs typeface="Courier New"/>
                <a:sym typeface="Courier New"/>
              </a:rPr>
              <a:t>10</a:t>
            </a:r>
            <a:r>
              <a:rPr lang="en-US" sz="3600"/>
              <a:t> ). </a:t>
            </a:r>
            <a:endParaRPr/>
          </a:p>
          <a:p>
            <a:pPr indent="0" lvl="0" marL="0" rtl="0" algn="l">
              <a:lnSpc>
                <a:spcPct val="120000"/>
              </a:lnSpc>
              <a:spcBef>
                <a:spcPts val="0"/>
              </a:spcBef>
              <a:spcAft>
                <a:spcPts val="0"/>
              </a:spcAft>
              <a:buClr>
                <a:srgbClr val="53585F"/>
              </a:buClr>
              <a:buSzPts val="3600"/>
              <a:buFont typeface="Proxima Nova"/>
              <a:buNone/>
            </a:pPr>
            <a:r>
              <a:rPr lang="en-US" sz="3600"/>
              <a:t>Com que l'ordinador sempre treballa amb binari és aquesta la seva justificació.</a:t>
            </a:r>
            <a:endParaRPr/>
          </a:p>
          <a:p>
            <a:pPr indent="0" lvl="0" marL="0" rtl="0" algn="l">
              <a:lnSpc>
                <a:spcPct val="120000"/>
              </a:lnSpc>
              <a:spcBef>
                <a:spcPts val="1700"/>
              </a:spcBef>
              <a:spcAft>
                <a:spcPts val="0"/>
              </a:spcAft>
              <a:buClr>
                <a:srgbClr val="53585F"/>
              </a:buClr>
              <a:buSzPts val="3600"/>
              <a:buFont typeface="Proxima Nova"/>
              <a:buNone/>
            </a:pPr>
            <a:r>
              <a:rPr lang="en-US" sz="3600"/>
              <a:t>Per tant, l'escala és la següent:</a:t>
            </a:r>
            <a:endParaRPr sz="3600"/>
          </a:p>
          <a:p>
            <a:pPr indent="0" lvl="0" marL="0" rtl="0" algn="l">
              <a:lnSpc>
                <a:spcPct val="120000"/>
              </a:lnSpc>
              <a:spcBef>
                <a:spcPts val="1700"/>
              </a:spcBef>
              <a:spcAft>
                <a:spcPts val="0"/>
              </a:spcAft>
              <a:buClr>
                <a:srgbClr val="53585F"/>
              </a:buClr>
              <a:buSzPts val="3600"/>
              <a:buFont typeface="Proxima Nova"/>
              <a:buNone/>
            </a:pPr>
            <a:r>
              <a:t/>
            </a:r>
            <a:endParaRPr sz="3600"/>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8 Bits     = 1 Byte</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Bytes = 1 KiloByte  = 2</a:t>
            </a:r>
            <a:r>
              <a:rPr baseline="30000" lang="en-US"/>
              <a:t>10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KB    = 1 MegaByte  = 2</a:t>
            </a:r>
            <a:r>
              <a:rPr baseline="30000" lang="en-US"/>
              <a:t>20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MB    = 1 GigaByte  = 2</a:t>
            </a:r>
            <a:r>
              <a:rPr baseline="30000" lang="en-US"/>
              <a:t>30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GB    = 1 TeraByte  = 2</a:t>
            </a:r>
            <a:r>
              <a:rPr baseline="30000" lang="en-US"/>
              <a:t>40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TB    = 1 PetaByte  = 2</a:t>
            </a:r>
            <a:r>
              <a:rPr baseline="30000" lang="en-US"/>
              <a:t>50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PB    = 1 ExaByte   = 2</a:t>
            </a:r>
            <a:r>
              <a:rPr baseline="30000" lang="en-US"/>
              <a:t>60</a:t>
            </a:r>
            <a:r>
              <a:rPr lang="en-US" sz="3024">
                <a:latin typeface="Courier New"/>
                <a:ea typeface="Courier New"/>
                <a:cs typeface="Courier New"/>
                <a:sym typeface="Courier New"/>
              </a:rPr>
              <a:t> Bytes</a:t>
            </a:r>
            <a:endParaRPr/>
          </a:p>
          <a:p>
            <a:pPr indent="2633472" lvl="8" marL="0" rtl="0" algn="l">
              <a:lnSpc>
                <a:spcPct val="120000"/>
              </a:lnSpc>
              <a:spcBef>
                <a:spcPts val="0"/>
              </a:spcBef>
              <a:spcAft>
                <a:spcPts val="0"/>
              </a:spcAft>
              <a:buClr>
                <a:srgbClr val="53585F"/>
              </a:buClr>
              <a:buSzPts val="3024"/>
              <a:buFont typeface="Courier New"/>
              <a:buNone/>
            </a:pPr>
            <a:r>
              <a:rPr lang="en-US" sz="3024">
                <a:latin typeface="Courier New"/>
                <a:ea typeface="Courier New"/>
                <a:cs typeface="Courier New"/>
                <a:sym typeface="Courier New"/>
              </a:rPr>
              <a:t>1024 EB    = 1 ZettaByte = 2</a:t>
            </a:r>
            <a:r>
              <a:rPr baseline="30000" lang="en-US"/>
              <a:t>70</a:t>
            </a:r>
            <a:r>
              <a:rPr lang="en-US" sz="3024">
                <a:latin typeface="Courier New"/>
                <a:ea typeface="Courier New"/>
                <a:cs typeface="Courier New"/>
                <a:sym typeface="Courier New"/>
              </a:rPr>
              <a:t> Bytes</a:t>
            </a:r>
            <a:endParaRPr/>
          </a:p>
        </p:txBody>
      </p:sp>
      <p:sp>
        <p:nvSpPr>
          <p:cNvPr id="353" name="Google Shape;353;p44"/>
          <p:cNvSpPr txBox="1"/>
          <p:nvPr>
            <p:ph type="title"/>
          </p:nvPr>
        </p:nvSpPr>
        <p:spPr>
          <a:xfrm>
            <a:off x="1093525" y="86012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p:nvPr/>
        </p:nvSpPr>
        <p:spPr>
          <a:xfrm>
            <a:off x="3184544" y="6299200"/>
            <a:ext cx="17602206" cy="4555203"/>
          </a:xfrm>
          <a:prstGeom prst="rect">
            <a:avLst/>
          </a:prstGeom>
          <a:solidFill>
            <a:srgbClr val="D6D5D5"/>
          </a:solid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000"/>
              <a:buFont typeface="Proxima Nova Extrabold"/>
              <a:buNone/>
            </a:pPr>
            <a:r>
              <a:t/>
            </a:r>
            <a:endParaRPr b="0" i="0" sz="3000" u="none" cap="none" strike="noStrike">
              <a:solidFill>
                <a:srgbClr val="000000"/>
              </a:solidFill>
              <a:latin typeface="Proxima Nova Extrabold"/>
              <a:ea typeface="Proxima Nova Extrabold"/>
              <a:cs typeface="Proxima Nova Extrabold"/>
              <a:sym typeface="Proxima Nova Extrabold"/>
            </a:endParaRPr>
          </a:p>
        </p:txBody>
      </p:sp>
      <p:sp>
        <p:nvSpPr>
          <p:cNvPr id="359" name="Google Shape;359;p4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CANVI D’UNITATS</a:t>
            </a:r>
            <a:endParaRPr/>
          </a:p>
          <a:p>
            <a:pPr indent="0" lvl="0" marL="0" rtl="0" algn="l">
              <a:lnSpc>
                <a:spcPct val="120000"/>
              </a:lnSpc>
              <a:spcBef>
                <a:spcPts val="240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Disposem d’un disc dur amb una capacitat de 250 GB. A quants bytes i bits equival?</a:t>
            </a:r>
            <a:endParaRPr/>
          </a:p>
        </p:txBody>
      </p:sp>
      <p:sp>
        <p:nvSpPr>
          <p:cNvPr id="360" name="Google Shape;360;p45"/>
          <p:cNvSpPr txBox="1"/>
          <p:nvPr>
            <p:ph type="title"/>
          </p:nvPr>
        </p:nvSpPr>
        <p:spPr>
          <a:xfrm>
            <a:off x="1219200" y="7165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1.2.2 SISTEMES DE CODIFICACIÓ</a:t>
            </a:r>
            <a:endParaRPr/>
          </a:p>
        </p:txBody>
      </p:sp>
      <p:sp>
        <p:nvSpPr>
          <p:cNvPr id="361" name="Google Shape;361;p45"/>
          <p:cNvSpPr txBox="1"/>
          <p:nvPr/>
        </p:nvSpPr>
        <p:spPr>
          <a:xfrm>
            <a:off x="4153384" y="6710696"/>
            <a:ext cx="15928544" cy="327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250GB x   </a:t>
            </a:r>
            <a:r>
              <a:rPr b="0" i="0" lang="en-US" sz="4200" u="sng" cap="none" strike="noStrike">
                <a:solidFill>
                  <a:srgbClr val="000000"/>
                </a:solidFill>
                <a:latin typeface="Proxima Nova"/>
                <a:ea typeface="Proxima Nova"/>
                <a:cs typeface="Proxima Nova"/>
                <a:sym typeface="Proxima Nova"/>
              </a:rPr>
              <a:t>1024MB</a:t>
            </a:r>
            <a:r>
              <a:rPr b="0" i="0" lang="en-US" sz="4200" u="none" cap="none" strike="noStrike">
                <a:solidFill>
                  <a:srgbClr val="000000"/>
                </a:solidFill>
                <a:latin typeface="Proxima Nova"/>
                <a:ea typeface="Proxima Nova"/>
                <a:cs typeface="Proxima Nova"/>
                <a:sym typeface="Proxima Nova"/>
              </a:rPr>
              <a:t> x </a:t>
            </a:r>
            <a:r>
              <a:rPr b="0" i="0" lang="en-US" sz="4200" u="sng" cap="none" strike="noStrike">
                <a:solidFill>
                  <a:srgbClr val="000000"/>
                </a:solidFill>
                <a:latin typeface="Proxima Nova"/>
                <a:ea typeface="Proxima Nova"/>
                <a:cs typeface="Proxima Nova"/>
                <a:sym typeface="Proxima Nova"/>
              </a:rPr>
              <a:t>1024KB</a:t>
            </a:r>
            <a:r>
              <a:rPr b="0" i="0" lang="en-US" sz="4200" u="none" cap="none" strike="noStrike">
                <a:solidFill>
                  <a:srgbClr val="000000"/>
                </a:solidFill>
                <a:latin typeface="Proxima Nova"/>
                <a:ea typeface="Proxima Nova"/>
                <a:cs typeface="Proxima Nova"/>
                <a:sym typeface="Proxima Nova"/>
              </a:rPr>
              <a:t> x </a:t>
            </a:r>
            <a:r>
              <a:rPr b="0" i="0" lang="en-US" sz="4200" u="sng" cap="none" strike="noStrike">
                <a:solidFill>
                  <a:srgbClr val="000000"/>
                </a:solidFill>
                <a:latin typeface="Proxima Nova"/>
                <a:ea typeface="Proxima Nova"/>
                <a:cs typeface="Proxima Nova"/>
                <a:sym typeface="Proxima Nova"/>
              </a:rPr>
              <a:t>1024 bytes</a:t>
            </a:r>
            <a:r>
              <a:rPr b="0" i="0" lang="en-US" sz="4200" u="none" cap="none" strike="noStrike">
                <a:solidFill>
                  <a:srgbClr val="000000"/>
                </a:solidFill>
                <a:latin typeface="Proxima Nova"/>
                <a:ea typeface="Proxima Nova"/>
                <a:cs typeface="Proxima Nova"/>
                <a:sym typeface="Proxima Nova"/>
              </a:rPr>
              <a:t> = 268.435.456.000 bytes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200"/>
              <a:buFont typeface="Proxima Nova"/>
              <a:buNone/>
            </a:pPr>
            <a:r>
              <a:t/>
            </a:r>
            <a:endParaRPr b="0" i="0" sz="4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200"/>
              <a:buFont typeface="Proxima Nova"/>
              <a:buNone/>
            </a:pPr>
            <a:r>
              <a:t/>
            </a:r>
            <a:endParaRPr b="0" i="0" sz="4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200"/>
              <a:buFont typeface="Proxima Nova"/>
              <a:buNone/>
            </a:pPr>
            <a:r>
              <a:t/>
            </a:r>
            <a:endParaRPr b="0" i="0" sz="4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268.435.456.000 bytes x </a:t>
            </a:r>
            <a:r>
              <a:rPr b="0" i="0" lang="en-US" sz="4200" u="sng" cap="none" strike="noStrike">
                <a:solidFill>
                  <a:srgbClr val="000000"/>
                </a:solidFill>
                <a:latin typeface="Proxima Nova"/>
                <a:ea typeface="Proxima Nova"/>
                <a:cs typeface="Proxima Nova"/>
                <a:sym typeface="Proxima Nova"/>
              </a:rPr>
              <a:t>8 bits</a:t>
            </a:r>
            <a:r>
              <a:rPr b="0" i="0" lang="en-US" sz="4200" u="none" cap="none" strike="noStrike">
                <a:solidFill>
                  <a:srgbClr val="000000"/>
                </a:solidFill>
                <a:latin typeface="Proxima Nova"/>
                <a:ea typeface="Proxima Nova"/>
                <a:cs typeface="Proxima Nova"/>
                <a:sym typeface="Proxima Nova"/>
              </a:rPr>
              <a:t> = 2.147.483.648.000 bits</a:t>
            </a:r>
            <a:endParaRPr b="0" i="0" sz="1400" u="none" cap="none" strike="noStrike">
              <a:solidFill>
                <a:srgbClr val="000000"/>
              </a:solidFill>
              <a:latin typeface="Arial"/>
              <a:ea typeface="Arial"/>
              <a:cs typeface="Arial"/>
              <a:sym typeface="Arial"/>
            </a:endParaRPr>
          </a:p>
        </p:txBody>
      </p:sp>
      <p:sp>
        <p:nvSpPr>
          <p:cNvPr id="362" name="Google Shape;362;p45"/>
          <p:cNvSpPr txBox="1"/>
          <p:nvPr/>
        </p:nvSpPr>
        <p:spPr>
          <a:xfrm>
            <a:off x="7058226" y="7368755"/>
            <a:ext cx="1010947"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1GB</a:t>
            </a:r>
            <a:endParaRPr b="0" i="0" sz="1400" u="none" cap="none" strike="noStrike">
              <a:solidFill>
                <a:srgbClr val="000000"/>
              </a:solidFill>
              <a:latin typeface="Arial"/>
              <a:ea typeface="Arial"/>
              <a:cs typeface="Arial"/>
              <a:sym typeface="Arial"/>
            </a:endParaRPr>
          </a:p>
        </p:txBody>
      </p:sp>
      <p:sp>
        <p:nvSpPr>
          <p:cNvPr id="363" name="Google Shape;363;p45"/>
          <p:cNvSpPr txBox="1"/>
          <p:nvPr/>
        </p:nvSpPr>
        <p:spPr>
          <a:xfrm>
            <a:off x="9424429" y="7368755"/>
            <a:ext cx="1062153"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1MB</a:t>
            </a:r>
            <a:endParaRPr b="0" i="0" sz="1400" u="none" cap="none" strike="noStrike">
              <a:solidFill>
                <a:srgbClr val="000000"/>
              </a:solidFill>
              <a:latin typeface="Arial"/>
              <a:ea typeface="Arial"/>
              <a:cs typeface="Arial"/>
              <a:sym typeface="Arial"/>
            </a:endParaRPr>
          </a:p>
        </p:txBody>
      </p:sp>
      <p:sp>
        <p:nvSpPr>
          <p:cNvPr id="364" name="Google Shape;364;p45"/>
          <p:cNvSpPr txBox="1"/>
          <p:nvPr/>
        </p:nvSpPr>
        <p:spPr>
          <a:xfrm>
            <a:off x="11841839" y="7368755"/>
            <a:ext cx="95120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1KB</a:t>
            </a:r>
            <a:endParaRPr b="0" i="0" sz="1400" u="none" cap="none" strike="noStrike">
              <a:solidFill>
                <a:srgbClr val="000000"/>
              </a:solidFill>
              <a:latin typeface="Arial"/>
              <a:ea typeface="Arial"/>
              <a:cs typeface="Arial"/>
              <a:sym typeface="Arial"/>
            </a:endParaRPr>
          </a:p>
        </p:txBody>
      </p:sp>
      <p:sp>
        <p:nvSpPr>
          <p:cNvPr id="365" name="Google Shape;365;p45"/>
          <p:cNvSpPr txBox="1"/>
          <p:nvPr/>
        </p:nvSpPr>
        <p:spPr>
          <a:xfrm>
            <a:off x="10199078" y="9815649"/>
            <a:ext cx="1457935"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200"/>
              <a:buFont typeface="Proxima Nova"/>
              <a:buNone/>
            </a:pPr>
            <a:r>
              <a:rPr b="0" i="0" lang="en-US" sz="4200" u="none" cap="none" strike="noStrike">
                <a:solidFill>
                  <a:srgbClr val="000000"/>
                </a:solidFill>
                <a:latin typeface="Proxima Nova"/>
                <a:ea typeface="Proxima Nova"/>
                <a:cs typeface="Proxima Nova"/>
                <a:sym typeface="Proxima Nova"/>
              </a:rPr>
              <a:t>1 byte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Arial"/>
              <a:buNone/>
            </a:pPr>
            <a:r>
              <a:rPr lang="en-US" sz="11600"/>
              <a:t>1.3 EL SISTEMA OPERATIU. ELEMENTS I ESTRUCTURA</a:t>
            </a:r>
            <a:endParaRPr/>
          </a:p>
        </p:txBody>
      </p:sp>
      <p:sp>
        <p:nvSpPr>
          <p:cNvPr id="371" name="Google Shape;371;p47"/>
          <p:cNvSpPr txBox="1"/>
          <p:nvPr>
            <p:ph idx="1" type="body"/>
          </p:nvPr>
        </p:nvSpPr>
        <p:spPr>
          <a:xfrm>
            <a:off x="1219200" y="4276300"/>
            <a:ext cx="21945600" cy="8902800"/>
          </a:xfrm>
          <a:prstGeom prst="rect">
            <a:avLst/>
          </a:prstGeom>
          <a:noFill/>
          <a:ln>
            <a:noFill/>
          </a:ln>
        </p:spPr>
        <p:txBody>
          <a:bodyPr anchorCtr="0" anchor="t" bIns="50800" lIns="50800" spcFirstLastPara="1" rIns="50800" wrap="square" tIns="50800">
            <a:normAutofit/>
          </a:bodyPr>
          <a:lstStyle/>
          <a:p>
            <a:pPr indent="0" lvl="0" marL="0" rtl="0" algn="l">
              <a:lnSpc>
                <a:spcPct val="140000"/>
              </a:lnSpc>
              <a:spcBef>
                <a:spcPts val="0"/>
              </a:spcBef>
              <a:spcAft>
                <a:spcPts val="0"/>
              </a:spcAft>
              <a:buSzPts val="5400"/>
              <a:buFont typeface="Proxima Nova"/>
              <a:buNone/>
            </a:pPr>
            <a:r>
              <a:rPr lang="en-US" sz="5400">
                <a:solidFill>
                  <a:srgbClr val="000000"/>
                </a:solidFill>
              </a:rPr>
              <a:t>1.3.1 Elements del sistema operatiu.</a:t>
            </a:r>
            <a:endParaRPr/>
          </a:p>
          <a:p>
            <a:pPr indent="0" lvl="0" marL="0" rtl="0" algn="l">
              <a:lnSpc>
                <a:spcPct val="140000"/>
              </a:lnSpc>
              <a:spcBef>
                <a:spcPts val="0"/>
              </a:spcBef>
              <a:spcAft>
                <a:spcPts val="0"/>
              </a:spcAft>
              <a:buSzPts val="5400"/>
              <a:buFont typeface="Proxima Nova"/>
              <a:buNone/>
            </a:pPr>
            <a:r>
              <a:rPr lang="en-US" sz="5400">
                <a:solidFill>
                  <a:srgbClr val="000000"/>
                </a:solidFill>
              </a:rPr>
              <a:t>1.3.2 Estructures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idx="1" type="body"/>
          </p:nvPr>
        </p:nvSpPr>
        <p:spPr>
          <a:xfrm>
            <a:off x="1219200" y="412875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El sistema operatiu és el software bàsic de l'ordinador. Gestiona tots els recursos hardware del sistema i proporciona la base per a la creació i execució del software d’aplicació.</a:t>
            </a:r>
            <a:endParaRPr/>
          </a:p>
          <a:p>
            <a:pPr indent="0" lvl="0" marL="0" rtl="0" algn="l">
              <a:lnSpc>
                <a:spcPct val="120000"/>
              </a:lnSpc>
              <a:spcBef>
                <a:spcPts val="2400"/>
              </a:spcBef>
              <a:spcAft>
                <a:spcPts val="0"/>
              </a:spcAft>
              <a:buClr>
                <a:srgbClr val="53585F"/>
              </a:buClr>
              <a:buSzPts val="4200"/>
              <a:buFont typeface="Proxima Nova"/>
              <a:buNone/>
            </a:pPr>
            <a:r>
              <a:rPr b="0" lang="en-US"/>
              <a:t>El SO és qui realitza tot el treball dins de l'equip, fa transparent a l'usuari el hardware de l'ordinador. Permet a l'usuari una comunicació directa, sense preocupar-se de la gestió de cap recurs.</a:t>
            </a:r>
            <a:endParaRPr/>
          </a:p>
          <a:p>
            <a:pPr indent="0" lvl="0" marL="0" rtl="0" algn="l">
              <a:lnSpc>
                <a:spcPct val="120000"/>
              </a:lnSpc>
              <a:spcBef>
                <a:spcPts val="2400"/>
              </a:spcBef>
              <a:spcAft>
                <a:spcPts val="0"/>
              </a:spcAft>
              <a:buClr>
                <a:srgbClr val="53585F"/>
              </a:buClr>
              <a:buSzPts val="4200"/>
              <a:buFont typeface="Proxima Nova"/>
              <a:buNone/>
            </a:pPr>
            <a:r>
              <a:rPr b="0" lang="en-US"/>
              <a:t>Podem definir els sistemes operatius tenint en compte les seves </a:t>
            </a:r>
            <a:r>
              <a:rPr b="1" lang="en-US"/>
              <a:t>dues funcions bàsiques</a:t>
            </a:r>
            <a:r>
              <a:rPr b="0" lang="en-US"/>
              <a:t>. En primer lloc, els sistemes operatius </a:t>
            </a:r>
            <a:r>
              <a:rPr b="1" lang="en-US"/>
              <a:t>proporcionen</a:t>
            </a:r>
            <a:r>
              <a:rPr b="0" lang="en-US"/>
              <a:t> als usuaris i a les aplicacions </a:t>
            </a:r>
            <a:r>
              <a:rPr b="1" lang="en-US"/>
              <a:t>una interfície d’accés als recursos de maquinari </a:t>
            </a:r>
            <a:r>
              <a:rPr b="0" lang="en-US"/>
              <a:t>i, en segon lloc, </a:t>
            </a:r>
            <a:r>
              <a:rPr b="1" lang="en-US"/>
              <a:t>gestionen aquests recursos.</a:t>
            </a:r>
            <a:endParaRPr/>
          </a:p>
        </p:txBody>
      </p:sp>
      <p:sp>
        <p:nvSpPr>
          <p:cNvPr id="377" name="Google Shape;377;p48"/>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0" lang="en-US"/>
              <a:t>Els sistemes operatius són formats, bàsicament, pels següents elements: </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processos*</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nucli (kernel)</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administrador de memòria</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sistema d’entrada/sortida</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sistema d’arxius</a:t>
            </a:r>
            <a:endParaRPr/>
          </a:p>
          <a:p>
            <a:pPr indent="-685800" lvl="0" marL="685800" rtl="0" algn="l">
              <a:lnSpc>
                <a:spcPct val="120000"/>
              </a:lnSpc>
              <a:spcBef>
                <a:spcPts val="2400"/>
              </a:spcBef>
              <a:spcAft>
                <a:spcPts val="0"/>
              </a:spcAft>
              <a:buClr>
                <a:srgbClr val="53585F"/>
              </a:buClr>
              <a:buSzPts val="2940"/>
              <a:buFont typeface="Proxima Nova"/>
              <a:buChar char="•"/>
            </a:pPr>
            <a:r>
              <a:rPr b="0" lang="en-US"/>
              <a:t>intèrpret d’ordres i interfície gràfica</a:t>
            </a:r>
            <a:endParaRPr/>
          </a:p>
        </p:txBody>
      </p:sp>
      <p:sp>
        <p:nvSpPr>
          <p:cNvPr id="383" name="Google Shape;383;p49"/>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455"/>
              <a:buFont typeface="Proxima Nova Extrabold"/>
              <a:buNone/>
            </a:pPr>
            <a:r>
              <a:rPr b="0" lang="en-US" sz="3455" cap="none">
                <a:solidFill>
                  <a:srgbClr val="00C7FC"/>
                </a:solidFill>
                <a:latin typeface="Proxima Nova Extrabold"/>
                <a:ea typeface="Proxima Nova Extrabold"/>
                <a:cs typeface="Proxima Nova Extrabold"/>
                <a:sym typeface="Proxima Nova Extrabold"/>
              </a:rPr>
              <a:t>PROCESSOS</a:t>
            </a:r>
            <a:endParaRPr/>
          </a:p>
          <a:p>
            <a:pPr indent="0" lvl="0" marL="0" rtl="0" algn="l">
              <a:lnSpc>
                <a:spcPct val="120000"/>
              </a:lnSpc>
              <a:spcBef>
                <a:spcPts val="2300"/>
              </a:spcBef>
              <a:spcAft>
                <a:spcPts val="0"/>
              </a:spcAft>
              <a:buClr>
                <a:srgbClr val="53585F"/>
              </a:buClr>
              <a:buSzPts val="4000"/>
              <a:buFont typeface="Proxima Nova"/>
              <a:buNone/>
            </a:pPr>
            <a:r>
              <a:rPr b="1" lang="en-US"/>
              <a:t>Un procés és un programa en execució. </a:t>
            </a:r>
            <a:r>
              <a:rPr b="0" lang="en-US" sz="4032"/>
              <a:t>Tenen les següents característiques:</a:t>
            </a:r>
            <a:endParaRPr/>
          </a:p>
          <a:p>
            <a:pPr indent="0" lvl="0" marL="0" rtl="0" algn="l">
              <a:lnSpc>
                <a:spcPct val="120000"/>
              </a:lnSpc>
              <a:spcBef>
                <a:spcPts val="2300"/>
              </a:spcBef>
              <a:spcAft>
                <a:spcPts val="0"/>
              </a:spcAft>
              <a:buClr>
                <a:srgbClr val="53585F"/>
              </a:buClr>
              <a:buSzPts val="4032"/>
              <a:buFont typeface="Proxima Nova"/>
              <a:buNone/>
            </a:pPr>
            <a:r>
              <a:rPr b="0" lang="en-US" sz="4032"/>
              <a:t>1) Per poder començar la seva execució </a:t>
            </a:r>
            <a:r>
              <a:rPr b="1" lang="en-US"/>
              <a:t>ha de residir completament en memòria</a:t>
            </a:r>
            <a:r>
              <a:rPr b="0" lang="en-US" sz="4032"/>
              <a:t> i tenir assignats tots els recursos que necessiti.</a:t>
            </a:r>
            <a:endParaRPr/>
          </a:p>
          <a:p>
            <a:pPr indent="0" lvl="0" marL="0" rtl="0" algn="l">
              <a:lnSpc>
                <a:spcPct val="120000"/>
              </a:lnSpc>
              <a:spcBef>
                <a:spcPts val="2300"/>
              </a:spcBef>
              <a:spcAft>
                <a:spcPts val="0"/>
              </a:spcAft>
              <a:buClr>
                <a:srgbClr val="53585F"/>
              </a:buClr>
              <a:buSzPts val="4032"/>
              <a:buFont typeface="Proxima Nova"/>
              <a:buNone/>
            </a:pPr>
            <a:r>
              <a:rPr b="0" lang="en-US" sz="4032"/>
              <a:t>2) </a:t>
            </a:r>
            <a:r>
              <a:rPr b="1" lang="en-US"/>
              <a:t>Cada procés està protegit</a:t>
            </a:r>
            <a:r>
              <a:rPr b="0" lang="en-US" sz="4032"/>
              <a:t> de la resta, cap altre podrà escriure en les seves zones de memòria.</a:t>
            </a:r>
            <a:endParaRPr/>
          </a:p>
          <a:p>
            <a:pPr indent="0" lvl="0" marL="0" rtl="0" algn="l">
              <a:lnSpc>
                <a:spcPct val="120000"/>
              </a:lnSpc>
              <a:spcBef>
                <a:spcPts val="2300"/>
              </a:spcBef>
              <a:spcAft>
                <a:spcPts val="0"/>
              </a:spcAft>
              <a:buClr>
                <a:srgbClr val="53585F"/>
              </a:buClr>
              <a:buSzPts val="4032"/>
              <a:buFont typeface="Proxima Nova"/>
              <a:buNone/>
            </a:pPr>
            <a:r>
              <a:rPr b="0" lang="en-US" sz="4032"/>
              <a:t>3) Els processos </a:t>
            </a:r>
            <a:r>
              <a:rPr b="1" lang="en-US"/>
              <a:t>poden ser de l'usuari</a:t>
            </a:r>
            <a:r>
              <a:rPr b="0" lang="en-US" sz="4032"/>
              <a:t> (mode usuari, amb restriccions d'accés als recursos hardware) </a:t>
            </a:r>
            <a:r>
              <a:rPr b="1" lang="en-US"/>
              <a:t>o propis del SO</a:t>
            </a:r>
            <a:r>
              <a:rPr b="0" lang="en-US" sz="4032"/>
              <a:t> (mode kernel o mode protegit, que podran accedir a qualsevol recurs).</a:t>
            </a:r>
            <a:endParaRPr/>
          </a:p>
          <a:p>
            <a:pPr indent="0" lvl="0" marL="0" rtl="0" algn="l">
              <a:lnSpc>
                <a:spcPct val="120000"/>
              </a:lnSpc>
              <a:spcBef>
                <a:spcPts val="2300"/>
              </a:spcBef>
              <a:spcAft>
                <a:spcPts val="0"/>
              </a:spcAft>
              <a:buClr>
                <a:srgbClr val="53585F"/>
              </a:buClr>
              <a:buSzPts val="4032"/>
              <a:buFont typeface="Proxima Nova"/>
              <a:buNone/>
            </a:pPr>
            <a:r>
              <a:rPr b="0" lang="en-US" sz="4032"/>
              <a:t>4) Els processos </a:t>
            </a:r>
            <a:r>
              <a:rPr b="1" lang="en-US"/>
              <a:t>es podran comunicar, sincronitzar i col·laborar entre si.</a:t>
            </a:r>
            <a:endParaRPr/>
          </a:p>
        </p:txBody>
      </p:sp>
      <p:sp>
        <p:nvSpPr>
          <p:cNvPr id="389" name="Google Shape;389;p50"/>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PROCESSOS</a:t>
            </a:r>
            <a:endParaRPr/>
          </a:p>
          <a:p>
            <a:pPr indent="0" lvl="0" marL="0" rtl="0" algn="l">
              <a:lnSpc>
                <a:spcPct val="120000"/>
              </a:lnSpc>
              <a:spcBef>
                <a:spcPts val="2400"/>
              </a:spcBef>
              <a:spcAft>
                <a:spcPts val="0"/>
              </a:spcAft>
              <a:buClr>
                <a:srgbClr val="53585F"/>
              </a:buClr>
              <a:buSzPts val="4200"/>
              <a:buFont typeface="Proxima Nova"/>
              <a:buNone/>
            </a:pPr>
            <a:r>
              <a:rPr b="0" lang="en-US"/>
              <a:t>Per accedir a</a:t>
            </a:r>
            <a:r>
              <a:rPr b="1" lang="en-US"/>
              <a:t> l'administrador de processos en Windows </a:t>
            </a:r>
            <a:r>
              <a:rPr b="0" lang="en-US"/>
              <a:t>podem teclejar Ctrl + Shift + Esc.</a:t>
            </a:r>
            <a:endParaRPr/>
          </a:p>
          <a:p>
            <a:pPr indent="0" lvl="0" marL="0" rtl="0" algn="l">
              <a:lnSpc>
                <a:spcPct val="120000"/>
              </a:lnSpc>
              <a:spcBef>
                <a:spcPts val="2400"/>
              </a:spcBef>
              <a:spcAft>
                <a:spcPts val="0"/>
              </a:spcAft>
              <a:buClr>
                <a:srgbClr val="53585F"/>
              </a:buClr>
              <a:buSzPts val="4200"/>
              <a:buFont typeface="Proxima Nova"/>
              <a:buNone/>
            </a:pPr>
            <a:r>
              <a:rPr b="0" lang="en-US"/>
              <a:t>Un programa no és un procés, si no que es converteix en tal en el moment en que es posa en execució.</a:t>
            </a:r>
            <a:endParaRPr/>
          </a:p>
          <a:p>
            <a:pPr indent="0" lvl="0" marL="0" rtl="0" algn="l">
              <a:lnSpc>
                <a:spcPct val="120000"/>
              </a:lnSpc>
              <a:spcBef>
                <a:spcPts val="2400"/>
              </a:spcBef>
              <a:spcAft>
                <a:spcPts val="0"/>
              </a:spcAft>
              <a:buClr>
                <a:srgbClr val="53585F"/>
              </a:buClr>
              <a:buSzPts val="4200"/>
              <a:buFont typeface="Proxima Nova"/>
              <a:buNone/>
            </a:pPr>
            <a:r>
              <a:rPr b="0" lang="en-US"/>
              <a:t>L'aplicació Word, per exemple, quan no s'està executant no deixa de ser un arxiu sense més. I quan s’executa, l'arxiu WINWORD.EXE segueix estant emmagatzemat on ho estava originalment. El que passa és que al executar el programa, les instruccions necessàries passen a la memòria principal.</a:t>
            </a:r>
            <a:endParaRPr/>
          </a:p>
        </p:txBody>
      </p:sp>
      <p:sp>
        <p:nvSpPr>
          <p:cNvPr id="395" name="Google Shape;395;p51"/>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EL NUCLI</a:t>
            </a:r>
            <a:endParaRPr/>
          </a:p>
          <a:p>
            <a:pPr indent="0" lvl="0" marL="0" rtl="0" algn="l">
              <a:lnSpc>
                <a:spcPct val="120000"/>
              </a:lnSpc>
              <a:spcBef>
                <a:spcPts val="2400"/>
              </a:spcBef>
              <a:spcAft>
                <a:spcPts val="0"/>
              </a:spcAft>
              <a:buClr>
                <a:srgbClr val="53585F"/>
              </a:buClr>
              <a:buSzPts val="4200"/>
              <a:buFont typeface="Proxima Nova"/>
              <a:buNone/>
            </a:pPr>
            <a:r>
              <a:rPr b="1" lang="en-US"/>
              <a:t>El nucli és el mòdul més baix de sistema operatiu</a:t>
            </a:r>
            <a:r>
              <a:rPr b="0" lang="en-US"/>
              <a:t> i descansa directament sobre el maquinari de l'ordinador. Entre les tasques del nucli es troben: </a:t>
            </a:r>
            <a:r>
              <a:rPr b="1" lang="en-US"/>
              <a:t>manipulació de la memòria, comunicació entre processos, control d’interrupcions, trasllat de control d’un procés a un altre i control de perifèrics.</a:t>
            </a:r>
            <a:endParaRPr b="1"/>
          </a:p>
          <a:p>
            <a:pPr indent="0" lvl="0" marL="0" rtl="0" algn="l">
              <a:lnSpc>
                <a:spcPct val="120000"/>
              </a:lnSpc>
              <a:spcBef>
                <a:spcPts val="2400"/>
              </a:spcBef>
              <a:spcAft>
                <a:spcPts val="0"/>
              </a:spcAft>
              <a:buClr>
                <a:srgbClr val="53585F"/>
              </a:buClr>
              <a:buSzPts val="4200"/>
              <a:buFont typeface="Proxima Nova"/>
              <a:buNone/>
            </a:pPr>
            <a:r>
              <a:rPr b="0" lang="en-US"/>
              <a:t>En general, el nucli s'</a:t>
            </a:r>
            <a:r>
              <a:rPr b="1" lang="en-US"/>
              <a:t>encarrega de controlar la resta dels mòduls i sincronitzar-ne l'execució</a:t>
            </a:r>
            <a:r>
              <a:rPr b="0" lang="en-US"/>
              <a:t>. El nucli conté un submòdul anomenat </a:t>
            </a:r>
            <a:r>
              <a:rPr b="1" lang="en-US"/>
              <a:t>planificador</a:t>
            </a:r>
            <a:r>
              <a:rPr b="0" lang="en-US"/>
              <a:t>, el qual s'encarrega d'assignar els temps de processador als programes.</a:t>
            </a:r>
            <a:endParaRPr/>
          </a:p>
        </p:txBody>
      </p:sp>
      <p:sp>
        <p:nvSpPr>
          <p:cNvPr id="401" name="Google Shape;401;p52"/>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ADMINISTRADOR DE MEMÒRIA</a:t>
            </a:r>
            <a:endParaRPr/>
          </a:p>
          <a:p>
            <a:pPr indent="0" lvl="0" marL="0" rtl="0" algn="l">
              <a:lnSpc>
                <a:spcPct val="120000"/>
              </a:lnSpc>
              <a:spcBef>
                <a:spcPts val="2400"/>
              </a:spcBef>
              <a:spcAft>
                <a:spcPts val="0"/>
              </a:spcAft>
              <a:buClr>
                <a:srgbClr val="53585F"/>
              </a:buClr>
              <a:buSzPts val="4200"/>
              <a:buFont typeface="Proxima Nova"/>
              <a:buNone/>
            </a:pPr>
            <a:r>
              <a:rPr b="0" lang="en-US"/>
              <a:t>S'encarrega d'</a:t>
            </a:r>
            <a:r>
              <a:rPr b="1" lang="en-US"/>
              <a:t>assignar certes posicions de la memòria principal </a:t>
            </a:r>
            <a:r>
              <a:rPr b="0" lang="en-US"/>
              <a:t>(RAM) als diferents </a:t>
            </a:r>
            <a:r>
              <a:rPr b="1" lang="en-US"/>
              <a:t>programes</a:t>
            </a:r>
            <a:r>
              <a:rPr b="0" lang="en-US"/>
              <a:t> o parts dels programes que la necessiten, mentre que la resta de dades i els programes es mantenen en els dispositius d'emmagatzematge massiu.</a:t>
            </a:r>
            <a:endParaRPr/>
          </a:p>
          <a:p>
            <a:pPr indent="0" lvl="0" marL="0" rtl="0" algn="l">
              <a:lnSpc>
                <a:spcPct val="120000"/>
              </a:lnSpc>
              <a:spcBef>
                <a:spcPts val="2400"/>
              </a:spcBef>
              <a:spcAft>
                <a:spcPts val="0"/>
              </a:spcAft>
              <a:buClr>
                <a:srgbClr val="53585F"/>
              </a:buClr>
              <a:buSzPts val="4200"/>
              <a:buFont typeface="Proxima Nova"/>
              <a:buNone/>
            </a:pPr>
            <a:r>
              <a:rPr b="0" lang="en-US"/>
              <a:t>La gestió de la memòria és important quan treballem en sistemes operatius multi-tasca, ja que treballen simultàniament amb diversos processos a la vegada. </a:t>
            </a:r>
            <a:br>
              <a:rPr b="0" lang="en-US"/>
            </a:br>
            <a:br>
              <a:rPr b="0" lang="en-US"/>
            </a:br>
            <a:r>
              <a:rPr b="1" lang="en-US"/>
              <a:t>El SO disposa d’una cua de processos que sol·liciten entrar en memòria</a:t>
            </a:r>
            <a:r>
              <a:rPr b="0" lang="en-US"/>
              <a:t>.</a:t>
            </a:r>
            <a:endParaRPr/>
          </a:p>
        </p:txBody>
      </p:sp>
      <p:sp>
        <p:nvSpPr>
          <p:cNvPr id="407" name="Google Shape;407;p53"/>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ADMINISTRADOR D'ENTRADA I SORTIDA</a:t>
            </a:r>
            <a:endParaRPr/>
          </a:p>
          <a:p>
            <a:pPr indent="0" lvl="0" marL="0" rtl="0" algn="l">
              <a:lnSpc>
                <a:spcPct val="120000"/>
              </a:lnSpc>
              <a:spcBef>
                <a:spcPts val="2400"/>
              </a:spcBef>
              <a:spcAft>
                <a:spcPts val="0"/>
              </a:spcAft>
              <a:buClr>
                <a:srgbClr val="53585F"/>
              </a:buClr>
              <a:buSzPts val="4200"/>
              <a:buFont typeface="Proxima Nova"/>
              <a:buNone/>
            </a:pPr>
            <a:r>
              <a:rPr b="0" lang="en-US"/>
              <a:t>El sistema operatiu ha de permetre coordinar i sincronitzar tots els perifèrics connectats a l'ordinador.</a:t>
            </a:r>
            <a:endParaRPr/>
          </a:p>
          <a:p>
            <a:pPr indent="0" lvl="0" marL="0" rtl="0" algn="l">
              <a:lnSpc>
                <a:spcPct val="120000"/>
              </a:lnSpc>
              <a:spcBef>
                <a:spcPts val="2400"/>
              </a:spcBef>
              <a:spcAft>
                <a:spcPts val="0"/>
              </a:spcAft>
              <a:buClr>
                <a:srgbClr val="53585F"/>
              </a:buClr>
              <a:buSzPts val="4200"/>
              <a:buFont typeface="Proxima Nova"/>
              <a:buNone/>
            </a:pPr>
            <a:r>
              <a:rPr b="0" lang="en-US"/>
              <a:t>Dins de la placa, qui gestiona la comunicació amb els perifèrics és un component integrat anomenat </a:t>
            </a:r>
            <a:r>
              <a:rPr b="1" lang="en-US"/>
              <a:t>xipset</a:t>
            </a:r>
            <a:r>
              <a:rPr b="0" lang="en-US"/>
              <a:t>.</a:t>
            </a:r>
            <a:endParaRPr/>
          </a:p>
          <a:p>
            <a:pPr indent="0" lvl="0" marL="0" rtl="0" algn="l">
              <a:lnSpc>
                <a:spcPct val="120000"/>
              </a:lnSpc>
              <a:spcBef>
                <a:spcPts val="2400"/>
              </a:spcBef>
              <a:spcAft>
                <a:spcPts val="0"/>
              </a:spcAft>
              <a:buClr>
                <a:srgbClr val="53585F"/>
              </a:buClr>
              <a:buSzPts val="4200"/>
              <a:buFont typeface="Proxima Nova"/>
              <a:buNone/>
            </a:pPr>
            <a:r>
              <a:rPr b="0" lang="en-US"/>
              <a:t>Quan connectem els perifèrics a la placa base i li subministrem corrent, es produeix comunicació. Però perquè la comunicació sigui de veritat i tingui sentit, és necessari que S.O. s'encarregui d'ella, fent servir els drivers o controladors de dispositius.</a:t>
            </a:r>
            <a:endParaRPr/>
          </a:p>
        </p:txBody>
      </p:sp>
      <p:sp>
        <p:nvSpPr>
          <p:cNvPr id="413" name="Google Shape;413;p54"/>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9"/>
          <p:cNvSpPr txBox="1"/>
          <p:nvPr>
            <p:ph idx="1" type="body"/>
          </p:nvPr>
        </p:nvSpPr>
        <p:spPr>
          <a:xfrm>
            <a:off x="1219200" y="4953000"/>
            <a:ext cx="21945600" cy="8763000"/>
          </a:xfrm>
          <a:prstGeom prst="rect">
            <a:avLst/>
          </a:prstGeom>
          <a:noFill/>
          <a:ln>
            <a:noFill/>
          </a:ln>
        </p:spPr>
        <p:txBody>
          <a:bodyPr anchorCtr="0" anchor="t" bIns="50800" lIns="50800" spcFirstLastPara="1" rIns="50800" wrap="square" tIns="50800">
            <a:normAutofit/>
          </a:bodyPr>
          <a:lstStyle/>
          <a:p>
            <a:pPr indent="-770218" lvl="0" marL="770218" rtl="0" algn="l">
              <a:lnSpc>
                <a:spcPct val="120000"/>
              </a:lnSpc>
              <a:spcBef>
                <a:spcPts val="0"/>
              </a:spcBef>
              <a:spcAft>
                <a:spcPts val="0"/>
              </a:spcAft>
              <a:buClr>
                <a:srgbClr val="53585F"/>
              </a:buClr>
              <a:buSzPts val="3290"/>
              <a:buFont typeface="Proxima Nova"/>
              <a:buChar char="•"/>
            </a:pPr>
            <a:r>
              <a:rPr b="1" lang="en-US"/>
              <a:t>Maquinari</a:t>
            </a:r>
            <a:r>
              <a:rPr b="0" lang="en-US" sz="4717"/>
              <a:t>. El maquinari és el conjunt de dispositius electrònics que proporcionen la funció d’emmagatzemar i processar la informació. Per exemple, en aquesta categoria, trobem els equips informàtics, els perifèrics i el cablejat.</a:t>
            </a:r>
            <a:endParaRPr/>
          </a:p>
          <a:p>
            <a:pPr indent="-770218" lvl="0" marL="770218" rtl="0" algn="l">
              <a:lnSpc>
                <a:spcPct val="120000"/>
              </a:lnSpc>
              <a:spcBef>
                <a:spcPts val="0"/>
              </a:spcBef>
              <a:spcAft>
                <a:spcPts val="0"/>
              </a:spcAft>
              <a:buClr>
                <a:srgbClr val="53585F"/>
              </a:buClr>
              <a:buSzPts val="3290"/>
              <a:buFont typeface="Proxima Nova"/>
              <a:buChar char="•"/>
            </a:pPr>
            <a:r>
              <a:rPr b="1" lang="en-US"/>
              <a:t>Programari</a:t>
            </a:r>
            <a:r>
              <a:rPr b="0" lang="en-US" sz="4717"/>
              <a:t>. El programari és el conjunt de programes i aplicacions que fan servir els sistemes informàtics per realitzar les tasques requerides pels usuaris, com per exemple el sistema operatiu.</a:t>
            </a:r>
            <a:endParaRPr/>
          </a:p>
          <a:p>
            <a:pPr indent="-770218" lvl="0" marL="770218" rtl="0" algn="l">
              <a:lnSpc>
                <a:spcPct val="120000"/>
              </a:lnSpc>
              <a:spcBef>
                <a:spcPts val="0"/>
              </a:spcBef>
              <a:spcAft>
                <a:spcPts val="0"/>
              </a:spcAft>
              <a:buClr>
                <a:srgbClr val="53585F"/>
              </a:buClr>
              <a:buSzPts val="3290"/>
              <a:buFont typeface="Proxima Nova"/>
              <a:buChar char="•"/>
            </a:pPr>
            <a:r>
              <a:rPr b="1" lang="en-US"/>
              <a:t>Personal</a:t>
            </a:r>
            <a:r>
              <a:rPr b="0" lang="en-US" sz="4717"/>
              <a:t>. Són les persones relacionades amb el sistema informàtic, incloent-hi tant als usuaris que l’utilitzen com al personal tècnic que crea i manté el sistema informàtic.</a:t>
            </a:r>
            <a:endParaRPr/>
          </a:p>
        </p:txBody>
      </p:sp>
      <p:sp>
        <p:nvSpPr>
          <p:cNvPr id="105" name="Google Shape;105;p9"/>
          <p:cNvSpPr txBox="1"/>
          <p:nvPr>
            <p:ph type="title"/>
          </p:nvPr>
        </p:nvSpPr>
        <p:spPr>
          <a:xfrm>
            <a:off x="1219200" y="93195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1.1.1 EL SISTEMA INFORMÀTIC: PROGRAMARI I MAQUINARI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SISTEMA D'ARXIUS</a:t>
            </a:r>
            <a:endParaRPr/>
          </a:p>
          <a:p>
            <a:pPr indent="0" lvl="0" marL="0" rtl="0" algn="l">
              <a:lnSpc>
                <a:spcPct val="120000"/>
              </a:lnSpc>
              <a:spcBef>
                <a:spcPts val="2400"/>
              </a:spcBef>
              <a:spcAft>
                <a:spcPts val="0"/>
              </a:spcAft>
              <a:buClr>
                <a:srgbClr val="53585F"/>
              </a:buClr>
              <a:buSzPts val="4200"/>
              <a:buFont typeface="Proxima Nova"/>
              <a:buNone/>
            </a:pPr>
            <a:r>
              <a:rPr b="0" lang="en-US"/>
              <a:t>Per utilitzar còmodament un sistema informàtic, el SO ofereix una </a:t>
            </a:r>
            <a:r>
              <a:rPr b="1" lang="en-US"/>
              <a:t>perspectiva lògica de la informació.</a:t>
            </a:r>
            <a:endParaRPr/>
          </a:p>
          <a:p>
            <a:pPr indent="0" lvl="0" marL="0" rtl="0" algn="l">
              <a:lnSpc>
                <a:spcPct val="120000"/>
              </a:lnSpc>
              <a:spcBef>
                <a:spcPts val="2400"/>
              </a:spcBef>
              <a:spcAft>
                <a:spcPts val="0"/>
              </a:spcAft>
              <a:buClr>
                <a:srgbClr val="53585F"/>
              </a:buClr>
              <a:buSzPts val="4200"/>
              <a:buFont typeface="Proxima Nova"/>
              <a:buNone/>
            </a:pPr>
            <a:r>
              <a:rPr b="0" lang="en-US"/>
              <a:t>Un arxiu és un conjunt d'informació relacionada i que s'emmagatzema i manipula com un element únic.</a:t>
            </a:r>
            <a:endParaRPr/>
          </a:p>
          <a:p>
            <a:pPr indent="0" lvl="0" marL="0" rtl="0" algn="l">
              <a:lnSpc>
                <a:spcPct val="120000"/>
              </a:lnSpc>
              <a:spcBef>
                <a:spcPts val="2400"/>
              </a:spcBef>
              <a:spcAft>
                <a:spcPts val="0"/>
              </a:spcAft>
              <a:buClr>
                <a:srgbClr val="53585F"/>
              </a:buClr>
              <a:buSzPts val="4200"/>
              <a:buFont typeface="Proxima Nova"/>
              <a:buNone/>
            </a:pPr>
            <a:r>
              <a:rPr b="1" lang="en-US"/>
              <a:t>Els arxius representen programes i dades</a:t>
            </a:r>
            <a:r>
              <a:rPr b="0" lang="en-US"/>
              <a:t>. A baix nivell, un arxiu és una seqüència de bits, el significat d'aquest ha estat definit per l'aplicació que el crea. Els arxius s'organitzen en directoris per facilitar el seu ús.</a:t>
            </a:r>
            <a:endParaRPr/>
          </a:p>
        </p:txBody>
      </p:sp>
      <p:sp>
        <p:nvSpPr>
          <p:cNvPr id="419" name="Google Shape;419;p55"/>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0b24191cb2_0_121"/>
          <p:cNvSpPr txBox="1"/>
          <p:nvPr>
            <p:ph idx="1" type="body"/>
          </p:nvPr>
        </p:nvSpPr>
        <p:spPr>
          <a:xfrm>
            <a:off x="1308975" y="3697900"/>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Estructura jeràrquica</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Clr>
                <a:srgbClr val="00C7FC"/>
              </a:buClr>
              <a:buSzPts val="3600"/>
              <a:buFont typeface="Proxima Nova Extrabold"/>
              <a:buNone/>
            </a:pPr>
            <a:r>
              <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2400"/>
              </a:spcBef>
              <a:spcAft>
                <a:spcPts val="0"/>
              </a:spcAft>
              <a:buClr>
                <a:schemeClr val="dk1"/>
              </a:buClr>
              <a:buSzPts val="1100"/>
              <a:buFont typeface="Arial"/>
              <a:buNone/>
            </a:pPr>
            <a:r>
              <a:rPr lang="en-US" sz="4000">
                <a:solidFill>
                  <a:schemeClr val="dk1"/>
                </a:solidFill>
              </a:rPr>
              <a:t>Arbre de directoris:</a:t>
            </a:r>
            <a:r>
              <a:rPr b="0" lang="en-US" sz="4000">
                <a:solidFill>
                  <a:schemeClr val="dk1"/>
                </a:solidFill>
              </a:rPr>
              <a:t> Els arxius s'organitzen en un esquema jeràrquic de carpetes o directoris.</a:t>
            </a:r>
            <a:endParaRPr b="0" sz="4000">
              <a:solidFill>
                <a:schemeClr val="dk1"/>
              </a:solidFill>
            </a:endParaRPr>
          </a:p>
          <a:p>
            <a:pPr indent="-482600" lvl="0" marL="914400" rtl="0" algn="l">
              <a:lnSpc>
                <a:spcPct val="115000"/>
              </a:lnSpc>
              <a:spcBef>
                <a:spcPts val="1200"/>
              </a:spcBef>
              <a:spcAft>
                <a:spcPts val="0"/>
              </a:spcAft>
              <a:buClr>
                <a:schemeClr val="dk1"/>
              </a:buClr>
              <a:buSzPts val="4000"/>
              <a:buFont typeface="Arial"/>
              <a:buChar char="●"/>
            </a:pPr>
            <a:r>
              <a:rPr lang="en-US" sz="4000">
                <a:solidFill>
                  <a:schemeClr val="dk1"/>
                </a:solidFill>
              </a:rPr>
              <a:t>Directori arrel:</a:t>
            </a:r>
            <a:r>
              <a:rPr b="0" lang="en-US" sz="4000">
                <a:solidFill>
                  <a:schemeClr val="dk1"/>
                </a:solidFill>
              </a:rPr>
              <a:t> És el directori principal en un sistema d'arxius, del qual deriven tots els altres directoris.</a:t>
            </a:r>
            <a:endParaRPr b="0" sz="4000">
              <a:solidFill>
                <a:schemeClr val="dk1"/>
              </a:solidFill>
            </a:endParaRPr>
          </a:p>
          <a:p>
            <a:pPr indent="-482600" lvl="0" marL="914400" rtl="0" algn="l">
              <a:lnSpc>
                <a:spcPct val="115000"/>
              </a:lnSpc>
              <a:spcBef>
                <a:spcPts val="0"/>
              </a:spcBef>
              <a:spcAft>
                <a:spcPts val="0"/>
              </a:spcAft>
              <a:buClr>
                <a:schemeClr val="dk1"/>
              </a:buClr>
              <a:buSzPts val="4000"/>
              <a:buFont typeface="Arial"/>
              <a:buChar char="●"/>
            </a:pPr>
            <a:r>
              <a:rPr lang="en-US" sz="4000">
                <a:solidFill>
                  <a:schemeClr val="dk1"/>
                </a:solidFill>
              </a:rPr>
              <a:t>Subdirectoris:</a:t>
            </a:r>
            <a:r>
              <a:rPr b="0" lang="en-US" sz="4000">
                <a:solidFill>
                  <a:schemeClr val="dk1"/>
                </a:solidFill>
              </a:rPr>
              <a:t> Els directoris poden contenir altres directoris o arxius, creant una estructura en forma d'arbre.</a:t>
            </a:r>
            <a:endParaRPr b="0" sz="4000">
              <a:solidFill>
                <a:schemeClr val="dk1"/>
              </a:solidFill>
            </a:endParaRPr>
          </a:p>
          <a:p>
            <a:pPr indent="0" lvl="0" marL="0" rtl="0" algn="l">
              <a:lnSpc>
                <a:spcPct val="115000"/>
              </a:lnSpc>
              <a:spcBef>
                <a:spcPts val="1200"/>
              </a:spcBef>
              <a:spcAft>
                <a:spcPts val="0"/>
              </a:spcAft>
              <a:buNone/>
            </a:pPr>
            <a:r>
              <a:rPr lang="en-US" sz="4000">
                <a:solidFill>
                  <a:schemeClr val="dk1"/>
                </a:solidFill>
              </a:rPr>
              <a:t>Rutes d'accés:</a:t>
            </a:r>
            <a:r>
              <a:rPr b="0" lang="en-US" sz="4000">
                <a:solidFill>
                  <a:schemeClr val="dk1"/>
                </a:solidFill>
              </a:rPr>
              <a:t> Cada arxiu o directori es pot localitzar utilitzant una ruta, que és una seqüència de directoris que porten a l'arxiu específic.</a:t>
            </a:r>
            <a:endParaRPr b="0" sz="4000"/>
          </a:p>
        </p:txBody>
      </p:sp>
      <p:sp>
        <p:nvSpPr>
          <p:cNvPr id="425" name="Google Shape;425;g30b24191cb2_0_121"/>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Clr>
                <a:srgbClr val="E31E25"/>
              </a:buClr>
              <a:buSzPct val="100000"/>
              <a:buFont typeface="Arial"/>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0b24191cb2_0_127"/>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Elements d’un arxiu</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Nom i extensió:</a:t>
            </a:r>
            <a:r>
              <a:rPr b="0" lang="en-US">
                <a:solidFill>
                  <a:schemeClr val="dk1"/>
                </a:solidFill>
              </a:rPr>
              <a:t> L'arxiu té un nom i una extensió (exemple: "document.txt").</a:t>
            </a:r>
            <a:endParaRPr b="0">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Tipus d'arxius:</a:t>
            </a:r>
            <a:r>
              <a:rPr b="0" lang="en-US">
                <a:solidFill>
                  <a:schemeClr val="dk1"/>
                </a:solidFill>
              </a:rPr>
              <a:t> Pot haver-hi arxius binaris, de text, executables, imatges, etc.</a:t>
            </a:r>
            <a:endParaRPr b="0">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Atributs d'un arxiu</a:t>
            </a:r>
            <a:r>
              <a:rPr b="0" lang="en-US">
                <a:solidFill>
                  <a:schemeClr val="dk1"/>
                </a:solidFill>
              </a:rPr>
              <a:t>: Inclouen la mida, data de creació, data de modificació i permisos d'accés (lectura, escriptura i execució).</a:t>
            </a:r>
            <a:endParaRPr b="0">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Permisos d'arxius:</a:t>
            </a:r>
            <a:r>
              <a:rPr b="0" lang="en-US">
                <a:solidFill>
                  <a:schemeClr val="dk1"/>
                </a:solidFill>
              </a:rPr>
              <a:t> Establerts per controlar qui pot accedir i modificar un arxiu.</a:t>
            </a:r>
            <a:endParaRPr b="0">
              <a:solidFill>
                <a:schemeClr val="dk1"/>
              </a:solidFill>
            </a:endParaRPr>
          </a:p>
        </p:txBody>
      </p:sp>
      <p:sp>
        <p:nvSpPr>
          <p:cNvPr id="431" name="Google Shape;431;g30b24191cb2_0_127"/>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30b24191cb2_0_132"/>
          <p:cNvSpPr txBox="1"/>
          <p:nvPr>
            <p:ph idx="1" type="body"/>
          </p:nvPr>
        </p:nvSpPr>
        <p:spPr>
          <a:xfrm>
            <a:off x="896050" y="3601350"/>
            <a:ext cx="22961700" cy="99189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Sistemes d’arxius comuns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FAT32 (File Allocation Table): </a:t>
            </a:r>
            <a:r>
              <a:rPr b="0" lang="en-US">
                <a:solidFill>
                  <a:schemeClr val="dk1"/>
                </a:solidFill>
              </a:rPr>
              <a:t>Utilitzat en dispositius de baixes prestacions com USB i targetes SD. </a:t>
            </a:r>
            <a:endParaRPr b="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NTFS (New Technology File System): </a:t>
            </a:r>
            <a:r>
              <a:rPr b="0" lang="en-US">
                <a:solidFill>
                  <a:schemeClr val="dk1"/>
                </a:solidFill>
              </a:rPr>
              <a:t>Utilitzat per defecte en sistemes Windows.</a:t>
            </a:r>
            <a:r>
              <a:rPr lang="en-US">
                <a:solidFill>
                  <a:schemeClr val="dk1"/>
                </a:solidFill>
              </a:rPr>
              <a:t> </a:t>
            </a:r>
            <a:endParaRPr>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EXT4 (Fourth Extended File System):</a:t>
            </a:r>
            <a:r>
              <a:rPr b="0" lang="en-US">
                <a:solidFill>
                  <a:schemeClr val="dk1"/>
                </a:solidFill>
              </a:rPr>
              <a:t> El sistema d'arxius més comú en Linux. </a:t>
            </a:r>
            <a:endParaRPr b="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495300" lvl="0" marL="457200" rtl="0" algn="just">
              <a:lnSpc>
                <a:spcPct val="150000"/>
              </a:lnSpc>
              <a:spcBef>
                <a:spcPts val="0"/>
              </a:spcBef>
              <a:spcAft>
                <a:spcPts val="0"/>
              </a:spcAft>
              <a:buClr>
                <a:schemeClr val="dk1"/>
              </a:buClr>
              <a:buSzPts val="4200"/>
              <a:buFont typeface="Arial"/>
              <a:buChar char="-"/>
            </a:pPr>
            <a:r>
              <a:rPr lang="en-US">
                <a:solidFill>
                  <a:schemeClr val="dk1"/>
                </a:solidFill>
              </a:rPr>
              <a:t>APFS (Apple File System): </a:t>
            </a:r>
            <a:r>
              <a:rPr b="0" lang="en-US">
                <a:solidFill>
                  <a:schemeClr val="dk1"/>
                </a:solidFill>
              </a:rPr>
              <a:t>Utilitzat en dispositius Apple. </a:t>
            </a:r>
            <a:endParaRPr b="0">
              <a:solidFill>
                <a:schemeClr val="dk1"/>
              </a:solidFill>
            </a:endParaRPr>
          </a:p>
        </p:txBody>
      </p:sp>
      <p:sp>
        <p:nvSpPr>
          <p:cNvPr id="437" name="Google Shape;437;g30b24191cb2_0_132"/>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sz="10933"/>
              <a:t>1.3.1 ELEMENTS DEL SISTEMA OPERATIU</a:t>
            </a:r>
            <a:endParaRPr sz="109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0b24191cb2_0_138"/>
          <p:cNvSpPr txBox="1"/>
          <p:nvPr>
            <p:ph type="title"/>
          </p:nvPr>
        </p:nvSpPr>
        <p:spPr>
          <a:xfrm>
            <a:off x="887300" y="479000"/>
            <a:ext cx="22277400" cy="14742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Clr>
                <a:schemeClr val="dk1"/>
              </a:buClr>
              <a:buSzPts val="990"/>
              <a:buFont typeface="Arial"/>
              <a:buNone/>
            </a:pPr>
            <a:r>
              <a:rPr lang="en-US" sz="10933"/>
              <a:t>1.3.1 ELEMENTS DEL SISTEMA OPERATIU</a:t>
            </a:r>
            <a:endParaRPr/>
          </a:p>
        </p:txBody>
      </p:sp>
      <p:graphicFrame>
        <p:nvGraphicFramePr>
          <p:cNvPr id="443" name="Google Shape;443;g30b24191cb2_0_138"/>
          <p:cNvGraphicFramePr/>
          <p:nvPr/>
        </p:nvGraphicFramePr>
        <p:xfrm>
          <a:off x="603275" y="3140050"/>
          <a:ext cx="3000000" cy="3000000"/>
        </p:xfrm>
        <a:graphic>
          <a:graphicData uri="http://schemas.openxmlformats.org/drawingml/2006/table">
            <a:tbl>
              <a:tblPr>
                <a:noFill/>
                <a:tableStyleId>{4297D867-0753-4ADE-AE18-4B4741022232}</a:tableStyleId>
              </a:tblPr>
              <a:tblGrid>
                <a:gridCol w="4612325"/>
                <a:gridCol w="4612325"/>
                <a:gridCol w="4612325"/>
                <a:gridCol w="4612325"/>
                <a:gridCol w="4612325"/>
              </a:tblGrid>
              <a:tr h="2687425">
                <a:tc>
                  <a:txBody>
                    <a:bodyPr/>
                    <a:lstStyle/>
                    <a:p>
                      <a:pPr indent="0" lvl="0" marL="0" rtl="0" algn="ctr">
                        <a:spcBef>
                          <a:spcPts val="0"/>
                        </a:spcBef>
                        <a:spcAft>
                          <a:spcPts val="0"/>
                        </a:spcAft>
                        <a:buNone/>
                      </a:pPr>
                      <a:r>
                        <a:t/>
                      </a:r>
                      <a:endParaRPr sz="3100">
                        <a:latin typeface="Proxima Nova"/>
                        <a:ea typeface="Proxima Nova"/>
                        <a:cs typeface="Proxima Nova"/>
                        <a:sym typeface="Proxima Nova"/>
                      </a:endParaRPr>
                    </a:p>
                  </a:txBody>
                  <a:tcPr marT="91425" marB="91425" marR="91425" marL="91425">
                    <a:lnR cap="flat" cmpd="sng" w="9525">
                      <a:solidFill>
                        <a:srgbClr val="CFE2F3"/>
                      </a:solidFill>
                      <a:prstDash val="solid"/>
                      <a:round/>
                      <a:headEnd len="sm" w="sm" type="none"/>
                      <a:tailEnd len="sm" w="sm" type="none"/>
                    </a:lnR>
                  </a:tcPr>
                </a:tc>
                <a:tc>
                  <a:txBody>
                    <a:bodyPr/>
                    <a:lstStyle/>
                    <a:p>
                      <a:pPr indent="0" lvl="0" marL="0" rtl="0" algn="ctr">
                        <a:spcBef>
                          <a:spcPts val="0"/>
                        </a:spcBef>
                        <a:spcAft>
                          <a:spcPts val="0"/>
                        </a:spcAft>
                        <a:buNone/>
                      </a:pPr>
                      <a:r>
                        <a:t/>
                      </a:r>
                      <a:endParaRPr sz="4000">
                        <a:latin typeface="Proxima Nova"/>
                        <a:ea typeface="Proxima Nova"/>
                        <a:cs typeface="Proxima Nova"/>
                        <a:sym typeface="Proxima Nova"/>
                      </a:endParaRPr>
                    </a:p>
                    <a:p>
                      <a:pPr indent="0" lvl="0" marL="0" rtl="0" algn="ctr">
                        <a:spcBef>
                          <a:spcPts val="0"/>
                        </a:spcBef>
                        <a:spcAft>
                          <a:spcPts val="0"/>
                        </a:spcAft>
                        <a:buNone/>
                      </a:pPr>
                      <a:r>
                        <a:rPr lang="en-US" sz="4000">
                          <a:latin typeface="Proxima Nova"/>
                          <a:ea typeface="Proxima Nova"/>
                          <a:cs typeface="Proxima Nova"/>
                          <a:sym typeface="Proxima Nova"/>
                        </a:rPr>
                        <a:t>FAT 32</a:t>
                      </a:r>
                      <a:endParaRPr sz="4000">
                        <a:latin typeface="Proxima Nova"/>
                        <a:ea typeface="Proxima Nova"/>
                        <a:cs typeface="Proxima Nova"/>
                        <a:sym typeface="Proxima Nova"/>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t/>
                      </a:r>
                      <a:endParaRPr sz="4000">
                        <a:latin typeface="Proxima Nova"/>
                        <a:ea typeface="Proxima Nova"/>
                        <a:cs typeface="Proxima Nova"/>
                        <a:sym typeface="Proxima Nova"/>
                      </a:endParaRPr>
                    </a:p>
                    <a:p>
                      <a:pPr indent="0" lvl="0" marL="0" rtl="0" algn="ctr">
                        <a:spcBef>
                          <a:spcPts val="0"/>
                        </a:spcBef>
                        <a:spcAft>
                          <a:spcPts val="0"/>
                        </a:spcAft>
                        <a:buNone/>
                      </a:pPr>
                      <a:r>
                        <a:rPr lang="en-US" sz="4000">
                          <a:latin typeface="Proxima Nova"/>
                          <a:ea typeface="Proxima Nova"/>
                          <a:cs typeface="Proxima Nova"/>
                          <a:sym typeface="Proxima Nova"/>
                        </a:rPr>
                        <a:t>NTFS</a:t>
                      </a:r>
                      <a:endParaRPr sz="4000">
                        <a:latin typeface="Proxima Nova"/>
                        <a:ea typeface="Proxima Nova"/>
                        <a:cs typeface="Proxima Nova"/>
                        <a:sym typeface="Proxima Nova"/>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t/>
                      </a:r>
                      <a:endParaRPr sz="4000">
                        <a:latin typeface="Proxima Nova"/>
                        <a:ea typeface="Proxima Nova"/>
                        <a:cs typeface="Proxima Nova"/>
                        <a:sym typeface="Proxima Nova"/>
                      </a:endParaRPr>
                    </a:p>
                    <a:p>
                      <a:pPr indent="0" lvl="0" marL="0" rtl="0" algn="ctr">
                        <a:spcBef>
                          <a:spcPts val="0"/>
                        </a:spcBef>
                        <a:spcAft>
                          <a:spcPts val="0"/>
                        </a:spcAft>
                        <a:buNone/>
                      </a:pPr>
                      <a:r>
                        <a:rPr lang="en-US" sz="4000">
                          <a:latin typeface="Proxima Nova"/>
                          <a:ea typeface="Proxima Nova"/>
                          <a:cs typeface="Proxima Nova"/>
                          <a:sym typeface="Proxima Nova"/>
                        </a:rPr>
                        <a:t>EXT 4</a:t>
                      </a:r>
                      <a:endParaRPr sz="4000">
                        <a:latin typeface="Proxima Nova"/>
                        <a:ea typeface="Proxima Nova"/>
                        <a:cs typeface="Proxima Nova"/>
                        <a:sym typeface="Proxima Nova"/>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t/>
                      </a:r>
                      <a:endParaRPr sz="4000">
                        <a:latin typeface="Proxima Nova"/>
                        <a:ea typeface="Proxima Nova"/>
                        <a:cs typeface="Proxima Nova"/>
                        <a:sym typeface="Proxima Nova"/>
                      </a:endParaRPr>
                    </a:p>
                    <a:p>
                      <a:pPr indent="0" lvl="0" marL="0" rtl="0" algn="ctr">
                        <a:spcBef>
                          <a:spcPts val="0"/>
                        </a:spcBef>
                        <a:spcAft>
                          <a:spcPts val="0"/>
                        </a:spcAft>
                        <a:buNone/>
                      </a:pPr>
                      <a:r>
                        <a:rPr lang="en-US" sz="4000">
                          <a:latin typeface="Proxima Nova"/>
                          <a:ea typeface="Proxima Nova"/>
                          <a:cs typeface="Proxima Nova"/>
                          <a:sym typeface="Proxima Nova"/>
                        </a:rPr>
                        <a:t>APFS</a:t>
                      </a:r>
                      <a:endParaRPr sz="4000">
                        <a:latin typeface="Proxima Nova"/>
                        <a:ea typeface="Proxima Nova"/>
                        <a:cs typeface="Proxima Nova"/>
                        <a:sym typeface="Proxima Nova"/>
                      </a:endParaRPr>
                    </a:p>
                  </a:txBody>
                  <a:tcPr marT="91425" marB="91425" marR="91425" marL="9142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r>
              <a:tr h="2687425">
                <a:tc>
                  <a:txBody>
                    <a:bodyPr/>
                    <a:lstStyle/>
                    <a:p>
                      <a:pPr indent="0" lvl="0" marL="0" rtl="0" algn="ctr">
                        <a:spcBef>
                          <a:spcPts val="0"/>
                        </a:spcBef>
                        <a:spcAft>
                          <a:spcPts val="0"/>
                        </a:spcAft>
                        <a:buNone/>
                      </a:pPr>
                      <a:r>
                        <a:rPr lang="en-US" sz="4000">
                          <a:latin typeface="Proxima Nova"/>
                          <a:ea typeface="Proxima Nova"/>
                          <a:cs typeface="Proxima Nova"/>
                          <a:sym typeface="Proxima Nova"/>
                        </a:rPr>
                        <a:t>AVANTATGES </a:t>
                      </a:r>
                      <a:endParaRPr sz="4000">
                        <a:latin typeface="Proxima Nova"/>
                        <a:ea typeface="Proxima Nova"/>
                        <a:cs typeface="Proxima Nova"/>
                        <a:sym typeface="Proxima Nova"/>
                      </a:endParaRPr>
                    </a:p>
                  </a:txBody>
                  <a:tcPr marT="91425" marB="91425" marR="91425" marL="91425">
                    <a:solidFill>
                      <a:srgbClr val="CFE2F3"/>
                    </a:solidFill>
                  </a:tcPr>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Compatibilitat entre diferents sistemes operatius.</a:t>
                      </a:r>
                      <a:endParaRPr sz="3000">
                        <a:latin typeface="Proxima Nova"/>
                        <a:ea typeface="Proxima Nova"/>
                        <a:cs typeface="Proxima Nova"/>
                        <a:sym typeface="Proxima Nova"/>
                      </a:endParaRPr>
                    </a:p>
                  </a:txBody>
                  <a:tcPr marT="91425" marB="91425" marR="91425" marL="91425">
                    <a:lnT cap="flat" cmpd="sng" w="9525">
                      <a:solidFill>
                        <a:srgbClr val="CFE2F3"/>
                      </a:solidFill>
                      <a:prstDash val="solid"/>
                      <a:round/>
                      <a:headEnd len="sm" w="sm" type="none"/>
                      <a:tailEnd len="sm" w="sm" type="none"/>
                    </a:lnT>
                  </a:tcPr>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 Suport per a arxius de gran mida, millor seguretat i gestió d'espai.</a:t>
                      </a:r>
                      <a:endParaRPr sz="3000">
                        <a:latin typeface="Proxima Nova"/>
                        <a:ea typeface="Proxima Nova"/>
                        <a:cs typeface="Proxima Nova"/>
                        <a:sym typeface="Proxima Nova"/>
                      </a:endParaRPr>
                    </a:p>
                  </a:txBody>
                  <a:tcPr marT="91425" marB="91425" marR="91425" marL="91425">
                    <a:lnT cap="flat" cmpd="sng" w="9525">
                      <a:solidFill>
                        <a:srgbClr val="CFE2F3"/>
                      </a:solidFill>
                      <a:prstDash val="solid"/>
                      <a:round/>
                      <a:headEnd len="sm" w="sm" type="none"/>
                      <a:tailEnd len="sm" w="sm" type="none"/>
                    </a:lnT>
                  </a:tcPr>
                </a:tc>
                <a:tc>
                  <a:txBody>
                    <a:bodyPr/>
                    <a:lstStyle/>
                    <a:p>
                      <a:pPr indent="0" lvl="0" marL="0" rtl="0" algn="l">
                        <a:spcBef>
                          <a:spcPts val="0"/>
                        </a:spcBef>
                        <a:spcAft>
                          <a:spcPts val="0"/>
                        </a:spcAft>
                        <a:buNone/>
                      </a:pPr>
                      <a:r>
                        <a:rPr lang="en-US" sz="3000">
                          <a:latin typeface="Proxima Nova"/>
                          <a:ea typeface="Proxima Nova"/>
                          <a:cs typeface="Proxima Nova"/>
                          <a:sym typeface="Proxima Nova"/>
                        </a:rPr>
                        <a:t>G</a:t>
                      </a:r>
                      <a:r>
                        <a:rPr lang="en-US" sz="3000">
                          <a:latin typeface="Proxima Nova"/>
                          <a:ea typeface="Proxima Nova"/>
                          <a:cs typeface="Proxima Nova"/>
                          <a:sym typeface="Proxima Nova"/>
                        </a:rPr>
                        <a:t>ran eficiència en la gestió d'espai, suport per a arxius de gran mida.</a:t>
                      </a:r>
                      <a:endParaRPr sz="3000">
                        <a:latin typeface="Proxima Nova"/>
                        <a:ea typeface="Proxima Nova"/>
                        <a:cs typeface="Proxima Nova"/>
                        <a:sym typeface="Proxima Nova"/>
                      </a:endParaRPr>
                    </a:p>
                  </a:txBody>
                  <a:tcPr marT="91425" marB="91425" marR="91425" marL="91425">
                    <a:lnT cap="flat" cmpd="sng" w="9525">
                      <a:solidFill>
                        <a:srgbClr val="CFE2F3"/>
                      </a:solidFill>
                      <a:prstDash val="solid"/>
                      <a:round/>
                      <a:headEnd len="sm" w="sm" type="none"/>
                      <a:tailEnd len="sm" w="sm" type="none"/>
                    </a:lnT>
                  </a:tcPr>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Alta velocitat i seguretat, optimitzat per a discos SSD</a:t>
                      </a:r>
                      <a:endParaRPr sz="3000">
                        <a:latin typeface="Proxima Nova"/>
                        <a:ea typeface="Proxima Nova"/>
                        <a:cs typeface="Proxima Nova"/>
                        <a:sym typeface="Proxima Nova"/>
                      </a:endParaRPr>
                    </a:p>
                  </a:txBody>
                  <a:tcPr marT="91425" marB="91425" marR="91425" marL="91425">
                    <a:lnT cap="flat" cmpd="sng" w="9525">
                      <a:solidFill>
                        <a:srgbClr val="CFE2F3"/>
                      </a:solidFill>
                      <a:prstDash val="solid"/>
                      <a:round/>
                      <a:headEnd len="sm" w="sm" type="none"/>
                      <a:tailEnd len="sm" w="sm" type="none"/>
                    </a:lnT>
                  </a:tcPr>
                </a:tc>
              </a:tr>
              <a:tr h="2687425">
                <a:tc>
                  <a:txBody>
                    <a:bodyPr/>
                    <a:lstStyle/>
                    <a:p>
                      <a:pPr indent="0" lvl="0" marL="0" rtl="0" algn="ctr">
                        <a:spcBef>
                          <a:spcPts val="0"/>
                        </a:spcBef>
                        <a:spcAft>
                          <a:spcPts val="0"/>
                        </a:spcAft>
                        <a:buNone/>
                      </a:pPr>
                      <a:r>
                        <a:rPr lang="en-US" sz="4000">
                          <a:latin typeface="Proxima Nova"/>
                          <a:ea typeface="Proxima Nova"/>
                          <a:cs typeface="Proxima Nova"/>
                          <a:sym typeface="Proxima Nova"/>
                        </a:rPr>
                        <a:t>INCONVENIENTS</a:t>
                      </a:r>
                      <a:endParaRPr sz="4000">
                        <a:latin typeface="Proxima Nova"/>
                        <a:ea typeface="Proxima Nova"/>
                        <a:cs typeface="Proxima Nova"/>
                        <a:sym typeface="Proxima Nova"/>
                      </a:endParaRPr>
                    </a:p>
                  </a:txBody>
                  <a:tcPr marT="91425" marB="91425" marR="91425" marL="91425">
                    <a:solidFill>
                      <a:srgbClr val="CFE2F3"/>
                    </a:solidFill>
                  </a:tcPr>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Limitació en la mida dels arxius (4 GB màxim).</a:t>
                      </a:r>
                      <a:endParaRPr sz="30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 Compatibilitat limitada amb altres sistemes operatius sense programari addicional.</a:t>
                      </a:r>
                      <a:endParaRPr sz="30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Compatibilitat limitada fora de Linux.</a:t>
                      </a:r>
                      <a:endParaRPr sz="30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US" sz="3000">
                          <a:latin typeface="Proxima Nova"/>
                          <a:ea typeface="Proxima Nova"/>
                          <a:cs typeface="Proxima Nova"/>
                          <a:sym typeface="Proxima Nova"/>
                        </a:rPr>
                        <a:t>Limitat a l'ecosistema Apple.</a:t>
                      </a:r>
                      <a:endParaRPr sz="3000">
                        <a:latin typeface="Proxima Nova"/>
                        <a:ea typeface="Proxima Nova"/>
                        <a:cs typeface="Proxima Nova"/>
                        <a:sym typeface="Proxima Nova"/>
                      </a:endParaRPr>
                    </a:p>
                  </a:txBody>
                  <a:tcPr marT="91425" marB="91425" marR="91425" marL="91425"/>
                </a:tc>
              </a:tr>
            </a:tbl>
          </a:graphicData>
        </a:graphic>
      </p:graphicFrame>
      <p:sp>
        <p:nvSpPr>
          <p:cNvPr id="444" name="Google Shape;444;g30b24191cb2_0_138"/>
          <p:cNvSpPr txBox="1"/>
          <p:nvPr/>
        </p:nvSpPr>
        <p:spPr>
          <a:xfrm>
            <a:off x="7152200" y="12456025"/>
            <a:ext cx="3072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53585F"/>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0b24191cb2_0_188"/>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Permisos d’accés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Lectura (r): </a:t>
            </a:r>
            <a:r>
              <a:rPr b="0" lang="en-US">
                <a:solidFill>
                  <a:schemeClr val="dk1"/>
                </a:solidFill>
              </a:rPr>
              <a:t>Permet que l'usuari pugui llegir el contingut de l'arxiu o directori.</a:t>
            </a:r>
            <a:endParaRPr b="0">
              <a:solidFill>
                <a:schemeClr val="dk1"/>
              </a:solidFill>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Escriptura (w): </a:t>
            </a:r>
            <a:r>
              <a:rPr b="0" lang="en-US">
                <a:solidFill>
                  <a:schemeClr val="dk1"/>
                </a:solidFill>
              </a:rPr>
              <a:t>Permet que l'usuari pugui modificar el contingut de l'arxiu o crear nous arxius dins d'un directori.</a:t>
            </a:r>
            <a:endParaRPr b="0">
              <a:solidFill>
                <a:schemeClr val="dk1"/>
              </a:solidFill>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Execució (x): </a:t>
            </a:r>
            <a:r>
              <a:rPr b="0" lang="en-US">
                <a:solidFill>
                  <a:schemeClr val="dk1"/>
                </a:solidFill>
              </a:rPr>
              <a:t>Permet que l'usuari pugui executar l'arxiu (si és un programa) o accedir a un directori.</a:t>
            </a:r>
            <a:endParaRPr b="0">
              <a:solidFill>
                <a:schemeClr val="dk1"/>
              </a:solidFill>
            </a:endParaRPr>
          </a:p>
        </p:txBody>
      </p:sp>
      <p:sp>
        <p:nvSpPr>
          <p:cNvPr id="450" name="Google Shape;450;g30b24191cb2_0_188"/>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0b24191cb2_0_227"/>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Modificació de permisos en sistemes operatius basats en Unix/Linux</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b="0" lang="en-US">
                <a:solidFill>
                  <a:schemeClr val="dk1"/>
                </a:solidFill>
              </a:rPr>
              <a:t>Cada arxiu o directori té tres conjunts de permisos: per al propietari, per al grup i per a altres (tothom).</a:t>
            </a:r>
            <a:endParaRPr b="0">
              <a:solidFill>
                <a:schemeClr val="dk1"/>
              </a:solidFill>
            </a:endParaRPr>
          </a:p>
          <a:p>
            <a:pPr indent="-495300" lvl="0" marL="457200" rtl="0" algn="just">
              <a:lnSpc>
                <a:spcPct val="150000"/>
              </a:lnSpc>
              <a:spcBef>
                <a:spcPts val="0"/>
              </a:spcBef>
              <a:spcAft>
                <a:spcPts val="0"/>
              </a:spcAft>
              <a:buClr>
                <a:schemeClr val="dk1"/>
              </a:buClr>
              <a:buSzPts val="4200"/>
              <a:buChar char="-"/>
            </a:pPr>
            <a:r>
              <a:rPr b="0" lang="en-US">
                <a:solidFill>
                  <a:schemeClr val="dk1"/>
                </a:solidFill>
              </a:rPr>
              <a:t>A cada conjunt de permisos, es pot assignar la capacitat de lectura, escriptura i execució.</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rwx: </a:t>
            </a:r>
            <a:r>
              <a:rPr b="0" lang="en-US">
                <a:solidFill>
                  <a:schemeClr val="dk1"/>
                </a:solidFill>
              </a:rPr>
              <a:t>El propietari té permisos de lectura, escriptura i execució.</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r-x</a:t>
            </a:r>
            <a:r>
              <a:rPr b="0" lang="en-US">
                <a:solidFill>
                  <a:schemeClr val="dk1"/>
                </a:solidFill>
              </a:rPr>
              <a:t>: El grup té permisos de lectura i execució, però no d'escriptura.</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r--:</a:t>
            </a:r>
            <a:r>
              <a:rPr b="0" lang="en-US">
                <a:solidFill>
                  <a:schemeClr val="dk1"/>
                </a:solidFill>
              </a:rPr>
              <a:t> Altres només tenen permís de lectura.</a:t>
            </a:r>
            <a:endParaRPr b="0">
              <a:solidFill>
                <a:schemeClr val="dk1"/>
              </a:solidFill>
            </a:endParaRPr>
          </a:p>
        </p:txBody>
      </p:sp>
      <p:sp>
        <p:nvSpPr>
          <p:cNvPr id="456" name="Google Shape;456;g30b24191cb2_0_227"/>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0b24191cb2_0_212"/>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Permisos en sistemes operatius basats en Unix/Linux</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Unix/Linux: </a:t>
            </a:r>
            <a:r>
              <a:rPr b="0" lang="en-US">
                <a:solidFill>
                  <a:schemeClr val="dk1"/>
                </a:solidFill>
              </a:rPr>
              <a:t>Es pot modificar mitjançant el comandament chmod (per modificar permisos), chown (per canviar el propietari) i chgrp (per canviar el grup).</a:t>
            </a:r>
            <a:endParaRPr b="0">
              <a:solidFill>
                <a:schemeClr val="dk1"/>
              </a:solidFill>
            </a:endParaRPr>
          </a:p>
          <a:p>
            <a:pPr indent="-495300" lvl="2" marL="1371600" rtl="0" algn="just">
              <a:lnSpc>
                <a:spcPct val="150000"/>
              </a:lnSpc>
              <a:spcBef>
                <a:spcPts val="0"/>
              </a:spcBef>
              <a:spcAft>
                <a:spcPts val="0"/>
              </a:spcAft>
              <a:buClr>
                <a:schemeClr val="dk1"/>
              </a:buClr>
              <a:buSzPts val="4200"/>
              <a:buChar char="-"/>
            </a:pPr>
            <a:r>
              <a:rPr b="0" lang="en-US">
                <a:solidFill>
                  <a:schemeClr val="dk1"/>
                </a:solidFill>
              </a:rPr>
              <a:t>Exemple: Per donar permisos de lectura, escriptura i execució al propietari, lectura i execució al grup, i només lectura a altres</a:t>
            </a:r>
            <a:endParaRPr b="0">
              <a:solidFill>
                <a:schemeClr val="dk1"/>
              </a:solidFill>
            </a:endParaRPr>
          </a:p>
        </p:txBody>
      </p:sp>
      <p:sp>
        <p:nvSpPr>
          <p:cNvPr id="462" name="Google Shape;462;g30b24191cb2_0_212"/>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63" name="Google Shape;463;g30b24191cb2_0_212"/>
          <p:cNvPicPr preferRelativeResize="0"/>
          <p:nvPr/>
        </p:nvPicPr>
        <p:blipFill>
          <a:blip r:embed="rId3">
            <a:alphaModFix/>
          </a:blip>
          <a:stretch>
            <a:fillRect/>
          </a:stretch>
        </p:blipFill>
        <p:spPr>
          <a:xfrm>
            <a:off x="6085371" y="10315750"/>
            <a:ext cx="8495225" cy="2098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0b24191cb2_0_217"/>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Permisos en sistemes operatius Windows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b="0" lang="en-US">
                <a:solidFill>
                  <a:schemeClr val="dk1"/>
                </a:solidFill>
              </a:rPr>
              <a:t>Windows utilitza una llista de control d'accés (ACL) per gestionar els permisos d'arxius i directoris.</a:t>
            </a:r>
            <a:endParaRPr b="0">
              <a:solidFill>
                <a:schemeClr val="dk1"/>
              </a:solidFill>
            </a:endParaRPr>
          </a:p>
          <a:p>
            <a:pPr indent="0" lvl="0" marL="457200" rtl="0" algn="just">
              <a:lnSpc>
                <a:spcPct val="150000"/>
              </a:lnSpc>
              <a:spcBef>
                <a:spcPts val="0"/>
              </a:spcBef>
              <a:spcAft>
                <a:spcPts val="0"/>
              </a:spcAft>
              <a:buNone/>
            </a:pPr>
            <a:r>
              <a:t/>
            </a:r>
            <a:endParaRPr b="0">
              <a:solidFill>
                <a:schemeClr val="dk1"/>
              </a:solidFill>
            </a:endParaRPr>
          </a:p>
          <a:p>
            <a:pPr indent="-495300" lvl="0" marL="457200" rtl="0" algn="just">
              <a:lnSpc>
                <a:spcPct val="150000"/>
              </a:lnSpc>
              <a:spcBef>
                <a:spcPts val="0"/>
              </a:spcBef>
              <a:spcAft>
                <a:spcPts val="0"/>
              </a:spcAft>
              <a:buClr>
                <a:schemeClr val="dk1"/>
              </a:buClr>
              <a:buSzPts val="4200"/>
              <a:buChar char="-"/>
            </a:pPr>
            <a:r>
              <a:rPr b="0" lang="en-US">
                <a:solidFill>
                  <a:schemeClr val="dk1"/>
                </a:solidFill>
              </a:rPr>
              <a:t>Cada arxiu o directori pot tenir permisos assignats per a diferents usuaris o grups.</a:t>
            </a:r>
            <a:endParaRPr b="0">
              <a:solidFill>
                <a:schemeClr val="dk1"/>
              </a:solidFill>
            </a:endParaRPr>
          </a:p>
          <a:p>
            <a:pPr indent="0" lvl="0" marL="457200" rtl="0" algn="just">
              <a:lnSpc>
                <a:spcPct val="150000"/>
              </a:lnSpc>
              <a:spcBef>
                <a:spcPts val="0"/>
              </a:spcBef>
              <a:spcAft>
                <a:spcPts val="0"/>
              </a:spcAft>
              <a:buNone/>
            </a:pPr>
            <a:r>
              <a:t/>
            </a:r>
            <a:endParaRPr b="0">
              <a:solidFill>
                <a:schemeClr val="dk1"/>
              </a:solidFill>
            </a:endParaRPr>
          </a:p>
          <a:p>
            <a:pPr indent="-495300" lvl="0" marL="457200" rtl="0" algn="just">
              <a:lnSpc>
                <a:spcPct val="150000"/>
              </a:lnSpc>
              <a:spcBef>
                <a:spcPts val="0"/>
              </a:spcBef>
              <a:spcAft>
                <a:spcPts val="0"/>
              </a:spcAft>
              <a:buClr>
                <a:schemeClr val="dk1"/>
              </a:buClr>
              <a:buSzPts val="4200"/>
              <a:buChar char="-"/>
            </a:pPr>
            <a:r>
              <a:rPr b="0" lang="en-US">
                <a:solidFill>
                  <a:schemeClr val="dk1"/>
                </a:solidFill>
              </a:rPr>
              <a:t>Els permisos es poden configurar gràficament a través de la interfície de propietats d'un arxiu o directori, o utilitzant la línia de comandes (icacls).</a:t>
            </a:r>
            <a:endParaRPr b="0">
              <a:solidFill>
                <a:schemeClr val="dk1"/>
              </a:solidFill>
            </a:endParaRPr>
          </a:p>
        </p:txBody>
      </p:sp>
      <p:sp>
        <p:nvSpPr>
          <p:cNvPr id="469" name="Google Shape;469;g30b24191cb2_0_217"/>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0b24191cb2_0_222"/>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Permisos en sistemes operatius Windows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0" lvl="0" marL="0" rtl="0" algn="just">
              <a:lnSpc>
                <a:spcPct val="150000"/>
              </a:lnSpc>
              <a:spcBef>
                <a:spcPts val="0"/>
              </a:spcBef>
              <a:spcAft>
                <a:spcPts val="0"/>
              </a:spcAft>
              <a:buNone/>
            </a:pPr>
            <a:r>
              <a:rPr b="0" lang="en-US">
                <a:solidFill>
                  <a:schemeClr val="dk1"/>
                </a:solidFill>
              </a:rPr>
              <a:t>Permisos comuns:</a:t>
            </a:r>
            <a:endParaRPr b="0">
              <a:solidFill>
                <a:schemeClr val="dk1"/>
              </a:solidFill>
            </a:endParaRPr>
          </a:p>
          <a:p>
            <a:pPr indent="0" lvl="0" marL="457200" rtl="0" algn="just">
              <a:lnSpc>
                <a:spcPct val="150000"/>
              </a:lnSpc>
              <a:spcBef>
                <a:spcPts val="0"/>
              </a:spcBef>
              <a:spcAft>
                <a:spcPts val="0"/>
              </a:spcAft>
              <a:buNone/>
            </a:pPr>
            <a:r>
              <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Lectura: </a:t>
            </a:r>
            <a:r>
              <a:rPr b="0" lang="en-US">
                <a:solidFill>
                  <a:schemeClr val="dk1"/>
                </a:solidFill>
              </a:rPr>
              <a:t>Veure el contingut d'un arxiu o directori.</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Escriptura: </a:t>
            </a:r>
            <a:r>
              <a:rPr b="0" lang="en-US">
                <a:solidFill>
                  <a:schemeClr val="dk1"/>
                </a:solidFill>
              </a:rPr>
              <a:t>Modificar o crear arxius.</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Modificació</a:t>
            </a:r>
            <a:r>
              <a:rPr b="0" lang="en-US">
                <a:solidFill>
                  <a:schemeClr val="dk1"/>
                </a:solidFill>
              </a:rPr>
              <a:t>: Permet la lectura, escriptura i eliminar arxius.</a:t>
            </a:r>
            <a:endParaRPr b="0">
              <a:solidFill>
                <a:schemeClr val="dk1"/>
              </a:solidFill>
            </a:endParaRPr>
          </a:p>
          <a:p>
            <a:pPr indent="-495300" lvl="1" marL="914400" rtl="0" algn="just">
              <a:lnSpc>
                <a:spcPct val="150000"/>
              </a:lnSpc>
              <a:spcBef>
                <a:spcPts val="0"/>
              </a:spcBef>
              <a:spcAft>
                <a:spcPts val="0"/>
              </a:spcAft>
              <a:buClr>
                <a:schemeClr val="dk1"/>
              </a:buClr>
              <a:buSzPts val="4200"/>
              <a:buChar char="-"/>
            </a:pPr>
            <a:r>
              <a:rPr lang="en-US">
                <a:solidFill>
                  <a:schemeClr val="dk1"/>
                </a:solidFill>
              </a:rPr>
              <a:t>Control total:</a:t>
            </a:r>
            <a:r>
              <a:rPr b="0" lang="en-US">
                <a:solidFill>
                  <a:schemeClr val="dk1"/>
                </a:solidFill>
              </a:rPr>
              <a:t> Otorga tots els permisos possibles.</a:t>
            </a:r>
            <a:endParaRPr b="0">
              <a:solidFill>
                <a:schemeClr val="dk1"/>
              </a:solidFill>
            </a:endParaRPr>
          </a:p>
        </p:txBody>
      </p:sp>
      <p:sp>
        <p:nvSpPr>
          <p:cNvPr id="475" name="Google Shape;475;g30b24191cb2_0_222"/>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0"/>
          <p:cNvSpPr txBox="1"/>
          <p:nvPr>
            <p:ph idx="1" type="body"/>
          </p:nvPr>
        </p:nvSpPr>
        <p:spPr>
          <a:xfrm>
            <a:off x="1219200" y="4451900"/>
            <a:ext cx="21945600" cy="8763000"/>
          </a:xfrm>
          <a:prstGeom prst="rect">
            <a:avLst/>
          </a:prstGeom>
          <a:noFill/>
          <a:ln>
            <a:noFill/>
          </a:ln>
        </p:spPr>
        <p:txBody>
          <a:bodyPr anchorCtr="0" anchor="t" bIns="50800" lIns="50800" spcFirstLastPara="1" rIns="50800" wrap="square" tIns="50800">
            <a:normAutofit fontScale="70000" lnSpcReduction="20000"/>
          </a:bodyPr>
          <a:lstStyle/>
          <a:p>
            <a:pPr indent="0" lvl="0" marL="0" rtl="0" algn="l">
              <a:lnSpc>
                <a:spcPct val="120000"/>
              </a:lnSpc>
              <a:spcBef>
                <a:spcPts val="0"/>
              </a:spcBef>
              <a:spcAft>
                <a:spcPts val="0"/>
              </a:spcAft>
              <a:buClr>
                <a:srgbClr val="53585F"/>
              </a:buClr>
              <a:buSzPct val="100000"/>
              <a:buFont typeface="Proxima Nova"/>
              <a:buNone/>
            </a:pPr>
            <a:r>
              <a:rPr b="0" lang="en-US" sz="5700"/>
              <a:t>El programari es compon de dues parts fonamentals:</a:t>
            </a:r>
            <a:endParaRPr/>
          </a:p>
          <a:p>
            <a:pPr indent="-633412" lvl="0" marL="685800" rtl="0" algn="l">
              <a:lnSpc>
                <a:spcPct val="120000"/>
              </a:lnSpc>
              <a:spcBef>
                <a:spcPts val="0"/>
              </a:spcBef>
              <a:spcAft>
                <a:spcPts val="0"/>
              </a:spcAft>
              <a:buSzPct val="250000"/>
              <a:buFont typeface="Proxima Nova"/>
              <a:buChar char="-"/>
            </a:pPr>
            <a:r>
              <a:rPr lang="en-US" sz="5700"/>
              <a:t>Programari bàsic o de sistema.</a:t>
            </a:r>
            <a:endParaRPr/>
          </a:p>
          <a:p>
            <a:pPr indent="-633412" lvl="1" marL="1371600" rtl="0" algn="l">
              <a:lnSpc>
                <a:spcPct val="120000"/>
              </a:lnSpc>
              <a:spcBef>
                <a:spcPts val="0"/>
              </a:spcBef>
              <a:spcAft>
                <a:spcPts val="0"/>
              </a:spcAft>
              <a:buSzPct val="250000"/>
              <a:buFont typeface="Proxima Nova"/>
              <a:buChar char="-"/>
            </a:pPr>
            <a:r>
              <a:rPr b="0" lang="en-US" sz="5700"/>
              <a:t>Controladors o drivers</a:t>
            </a:r>
            <a:endParaRPr/>
          </a:p>
          <a:p>
            <a:pPr indent="-633412" lvl="1" marL="1371600" rtl="0" algn="l">
              <a:lnSpc>
                <a:spcPct val="120000"/>
              </a:lnSpc>
              <a:spcBef>
                <a:spcPts val="0"/>
              </a:spcBef>
              <a:spcAft>
                <a:spcPts val="0"/>
              </a:spcAft>
              <a:buSzPct val="250000"/>
              <a:buFont typeface="Proxima Nova"/>
              <a:buChar char="-"/>
            </a:pPr>
            <a:r>
              <a:rPr b="0" lang="en-US" sz="5700"/>
              <a:t>Microprogramari o firmware</a:t>
            </a:r>
            <a:endParaRPr/>
          </a:p>
          <a:p>
            <a:pPr indent="-633412" lvl="1" marL="1371600" rtl="0" algn="l">
              <a:lnSpc>
                <a:spcPct val="120000"/>
              </a:lnSpc>
              <a:spcBef>
                <a:spcPts val="0"/>
              </a:spcBef>
              <a:spcAft>
                <a:spcPts val="0"/>
              </a:spcAft>
              <a:buSzPct val="250000"/>
              <a:buFont typeface="Proxima Nova"/>
              <a:buChar char="-"/>
            </a:pPr>
            <a:r>
              <a:rPr b="0" lang="en-US" sz="5700"/>
              <a:t>Sistema operatiu</a:t>
            </a:r>
            <a:endParaRPr/>
          </a:p>
          <a:p>
            <a:pPr indent="-633412" lvl="0" marL="685800" rtl="0" algn="l">
              <a:lnSpc>
                <a:spcPct val="120000"/>
              </a:lnSpc>
              <a:spcBef>
                <a:spcPts val="0"/>
              </a:spcBef>
              <a:spcAft>
                <a:spcPts val="0"/>
              </a:spcAft>
              <a:buSzPct val="250000"/>
              <a:buFont typeface="Proxima Nova"/>
              <a:buChar char="-"/>
            </a:pPr>
            <a:r>
              <a:rPr lang="en-US" sz="5700"/>
              <a:t>Programari d’aplicacions</a:t>
            </a:r>
            <a:endParaRPr/>
          </a:p>
        </p:txBody>
      </p:sp>
      <p:sp>
        <p:nvSpPr>
          <p:cNvPr id="111" name="Google Shape;111;p10"/>
          <p:cNvSpPr txBox="1"/>
          <p:nvPr>
            <p:ph type="title"/>
          </p:nvPr>
        </p:nvSpPr>
        <p:spPr>
          <a:xfrm>
            <a:off x="1129425" y="6447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11252"/>
              <a:t>1.1.2 COMPONENTS SOFTWARE. SISTEMA OPERATIU I APLICACIONS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0b24191cb2_0_233"/>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lnSpcReduction="10000"/>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Permisos en sistemes operatius Windows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1" marL="914400" rtl="0" algn="just">
              <a:lnSpc>
                <a:spcPct val="150000"/>
              </a:lnSpc>
              <a:spcBef>
                <a:spcPts val="0"/>
              </a:spcBef>
              <a:spcAft>
                <a:spcPts val="0"/>
              </a:spcAft>
              <a:buClr>
                <a:schemeClr val="dk1"/>
              </a:buClr>
              <a:buSzPts val="4200"/>
              <a:buChar char="-"/>
            </a:pPr>
            <a:r>
              <a:rPr b="0" lang="en-US">
                <a:solidFill>
                  <a:schemeClr val="dk1"/>
                </a:solidFill>
              </a:rPr>
              <a:t>Windows: Els permisos es poden ajustar a través de l'explorador d'arxius o amb el comandament icacls en la línia de comandes:</a:t>
            </a:r>
            <a:endParaRPr b="0">
              <a:solidFill>
                <a:schemeClr val="dk1"/>
              </a:solidFill>
            </a:endParaRPr>
          </a:p>
          <a:p>
            <a:pPr indent="0" lvl="0" marL="0" rtl="0" algn="just">
              <a:lnSpc>
                <a:spcPct val="150000"/>
              </a:lnSpc>
              <a:spcBef>
                <a:spcPts val="0"/>
              </a:spcBef>
              <a:spcAft>
                <a:spcPts val="0"/>
              </a:spcAft>
              <a:buNone/>
            </a:pPr>
            <a:r>
              <a:t/>
            </a:r>
            <a:endParaRPr b="0">
              <a:solidFill>
                <a:schemeClr val="dk1"/>
              </a:solidFill>
            </a:endParaRPr>
          </a:p>
          <a:p>
            <a:pPr indent="0" lvl="0" marL="0" rtl="0" algn="just">
              <a:lnSpc>
                <a:spcPct val="150000"/>
              </a:lnSpc>
              <a:spcBef>
                <a:spcPts val="0"/>
              </a:spcBef>
              <a:spcAft>
                <a:spcPts val="0"/>
              </a:spcAft>
              <a:buNone/>
            </a:pPr>
            <a:r>
              <a:t/>
            </a:r>
            <a:endParaRPr b="0">
              <a:solidFill>
                <a:schemeClr val="dk1"/>
              </a:solidFill>
            </a:endParaRPr>
          </a:p>
          <a:p>
            <a:pPr indent="0" lvl="0" marL="0" rtl="0" algn="just">
              <a:lnSpc>
                <a:spcPct val="150000"/>
              </a:lnSpc>
              <a:spcBef>
                <a:spcPts val="0"/>
              </a:spcBef>
              <a:spcAft>
                <a:spcPts val="0"/>
              </a:spcAft>
              <a:buNone/>
            </a:pPr>
            <a:r>
              <a:t/>
            </a:r>
            <a:endParaRPr b="0">
              <a:solidFill>
                <a:schemeClr val="dk1"/>
              </a:solidFill>
            </a:endParaRPr>
          </a:p>
          <a:p>
            <a:pPr indent="0" lvl="0" marL="0" rtl="0" algn="just">
              <a:lnSpc>
                <a:spcPct val="150000"/>
              </a:lnSpc>
              <a:spcBef>
                <a:spcPts val="0"/>
              </a:spcBef>
              <a:spcAft>
                <a:spcPts val="0"/>
              </a:spcAft>
              <a:buNone/>
            </a:pPr>
            <a:r>
              <a:t/>
            </a:r>
            <a:endParaRPr b="0">
              <a:solidFill>
                <a:schemeClr val="dk1"/>
              </a:solidFill>
            </a:endParaRPr>
          </a:p>
          <a:p>
            <a:pPr indent="0" lvl="0" marL="0" rtl="0" algn="just">
              <a:lnSpc>
                <a:spcPct val="150000"/>
              </a:lnSpc>
              <a:spcBef>
                <a:spcPts val="0"/>
              </a:spcBef>
              <a:spcAft>
                <a:spcPts val="0"/>
              </a:spcAft>
              <a:buNone/>
            </a:pPr>
            <a:r>
              <a:t/>
            </a:r>
            <a:endParaRPr b="0">
              <a:solidFill>
                <a:schemeClr val="dk1"/>
              </a:solidFill>
            </a:endParaRPr>
          </a:p>
          <a:p>
            <a:pPr indent="-298450" lvl="1" marL="914400" rtl="0" algn="l">
              <a:lnSpc>
                <a:spcPct val="115000"/>
              </a:lnSpc>
              <a:spcBef>
                <a:spcPts val="1200"/>
              </a:spcBef>
              <a:spcAft>
                <a:spcPts val="0"/>
              </a:spcAft>
              <a:buClr>
                <a:schemeClr val="dk1"/>
              </a:buClr>
              <a:buSzPts val="1100"/>
              <a:buFont typeface="Arial"/>
              <a:buChar char="○"/>
            </a:pPr>
            <a:r>
              <a:rPr b="0" lang="en-US">
                <a:solidFill>
                  <a:schemeClr val="dk1"/>
                </a:solidFill>
              </a:rPr>
              <a:t>Això dona "Control total" a l'usuari especificat.</a:t>
            </a:r>
            <a:endParaRPr b="0">
              <a:solidFill>
                <a:schemeClr val="dk1"/>
              </a:solidFill>
            </a:endParaRPr>
          </a:p>
        </p:txBody>
      </p:sp>
      <p:sp>
        <p:nvSpPr>
          <p:cNvPr id="481" name="Google Shape;481;g30b24191cb2_0_233"/>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82" name="Google Shape;482;g30b24191cb2_0_233"/>
          <p:cNvPicPr preferRelativeResize="0"/>
          <p:nvPr/>
        </p:nvPicPr>
        <p:blipFill>
          <a:blip r:embed="rId3">
            <a:alphaModFix/>
          </a:blip>
          <a:stretch>
            <a:fillRect/>
          </a:stretch>
        </p:blipFill>
        <p:spPr>
          <a:xfrm>
            <a:off x="6525675" y="8717925"/>
            <a:ext cx="9385500" cy="158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0b24191cb2_0_240"/>
          <p:cNvSpPr txBox="1"/>
          <p:nvPr>
            <p:ph idx="1" type="body"/>
          </p:nvPr>
        </p:nvSpPr>
        <p:spPr>
          <a:xfrm>
            <a:off x="13672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Importància dels permisos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82600" lvl="0" marL="457200" rtl="0" algn="l">
              <a:spcBef>
                <a:spcPts val="0"/>
              </a:spcBef>
              <a:spcAft>
                <a:spcPts val="0"/>
              </a:spcAft>
              <a:buClr>
                <a:schemeClr val="dk1"/>
              </a:buClr>
              <a:buSzPts val="4000"/>
              <a:buChar char="-"/>
            </a:pPr>
            <a:r>
              <a:rPr lang="en-US" sz="4000">
                <a:solidFill>
                  <a:schemeClr val="dk1"/>
                </a:solidFill>
              </a:rPr>
              <a:t>Seguretat</a:t>
            </a:r>
            <a:r>
              <a:rPr b="0" lang="en-US" sz="4000">
                <a:solidFill>
                  <a:schemeClr val="dk1"/>
                </a:solidFill>
              </a:rPr>
              <a:t>: Els permisos protegeixen els arxius i directoris contra accions no autoritzades com la modificació o l'eliminació.</a:t>
            </a:r>
            <a:endParaRPr b="0" sz="4000">
              <a:solidFill>
                <a:schemeClr val="dk1"/>
              </a:solidFill>
            </a:endParaRPr>
          </a:p>
          <a:p>
            <a:pPr indent="0" lvl="0" marL="457200" rtl="0" algn="l">
              <a:spcBef>
                <a:spcPts val="0"/>
              </a:spcBef>
              <a:spcAft>
                <a:spcPts val="0"/>
              </a:spcAft>
              <a:buNone/>
            </a:pPr>
            <a:r>
              <a:t/>
            </a:r>
            <a:endParaRPr b="0" sz="4000">
              <a:solidFill>
                <a:schemeClr val="dk1"/>
              </a:solidFill>
            </a:endParaRPr>
          </a:p>
          <a:p>
            <a:pPr indent="-482600" lvl="0" marL="457200" rtl="0" algn="l">
              <a:spcBef>
                <a:spcPts val="0"/>
              </a:spcBef>
              <a:spcAft>
                <a:spcPts val="0"/>
              </a:spcAft>
              <a:buClr>
                <a:schemeClr val="dk1"/>
              </a:buClr>
              <a:buSzPts val="4000"/>
              <a:buChar char="-"/>
            </a:pPr>
            <a:r>
              <a:rPr lang="en-US" sz="4000">
                <a:solidFill>
                  <a:schemeClr val="dk1"/>
                </a:solidFill>
              </a:rPr>
              <a:t>Privacitat</a:t>
            </a:r>
            <a:r>
              <a:rPr b="0" lang="en-US" sz="4000">
                <a:solidFill>
                  <a:schemeClr val="dk1"/>
                </a:solidFill>
              </a:rPr>
              <a:t>: Els permisos asseguren que només els usuaris autoritzats puguin accedir a dades sensibles.</a:t>
            </a:r>
            <a:endParaRPr b="0" sz="4000">
              <a:solidFill>
                <a:schemeClr val="dk1"/>
              </a:solidFill>
            </a:endParaRPr>
          </a:p>
          <a:p>
            <a:pPr indent="0" lvl="0" marL="457200" rtl="0" algn="l">
              <a:spcBef>
                <a:spcPts val="0"/>
              </a:spcBef>
              <a:spcAft>
                <a:spcPts val="0"/>
              </a:spcAft>
              <a:buNone/>
            </a:pPr>
            <a:r>
              <a:t/>
            </a:r>
            <a:endParaRPr b="0" sz="4000">
              <a:solidFill>
                <a:schemeClr val="dk1"/>
              </a:solidFill>
            </a:endParaRPr>
          </a:p>
          <a:p>
            <a:pPr indent="-482600" lvl="0" marL="457200" rtl="0" algn="l">
              <a:spcBef>
                <a:spcPts val="0"/>
              </a:spcBef>
              <a:spcAft>
                <a:spcPts val="0"/>
              </a:spcAft>
              <a:buClr>
                <a:schemeClr val="dk1"/>
              </a:buClr>
              <a:buSzPts val="4000"/>
              <a:buChar char="-"/>
            </a:pPr>
            <a:r>
              <a:rPr lang="en-US" sz="4000">
                <a:solidFill>
                  <a:schemeClr val="dk1"/>
                </a:solidFill>
              </a:rPr>
              <a:t>Eficàcia en l'administració de sistemes</a:t>
            </a:r>
            <a:r>
              <a:rPr b="0" lang="en-US" sz="4000">
                <a:solidFill>
                  <a:schemeClr val="dk1"/>
                </a:solidFill>
              </a:rPr>
              <a:t>: Una correcta configuració de permisos permet gestionar l'accés als recursos de manera efectiva i segura.</a:t>
            </a:r>
            <a:endParaRPr b="0" sz="4000">
              <a:solidFill>
                <a:schemeClr val="dk1"/>
              </a:solidFill>
            </a:endParaRPr>
          </a:p>
        </p:txBody>
      </p:sp>
      <p:sp>
        <p:nvSpPr>
          <p:cNvPr id="488" name="Google Shape;488;g30b24191cb2_0_240"/>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0b24191cb2_0_193"/>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a:t>
            </a:r>
            <a:r>
              <a:rPr b="0" lang="en-US" sz="3600">
                <a:solidFill>
                  <a:srgbClr val="00C7FC"/>
                </a:solidFill>
                <a:latin typeface="Proxima Nova Extrabold"/>
                <a:ea typeface="Proxima Nova Extrabold"/>
                <a:cs typeface="Proxima Nova Extrabold"/>
                <a:sym typeface="Proxima Nova Extrabold"/>
              </a:rPr>
              <a:t>Visualització dels atributs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Windows: </a:t>
            </a:r>
            <a:r>
              <a:rPr b="0" lang="en-US">
                <a:solidFill>
                  <a:schemeClr val="dk1"/>
                </a:solidFill>
              </a:rPr>
              <a:t>Utilitzar l'ordre dir en la línia de comandes o accedir a les propietats d'un arxiu/directori fent clic amb el botó dret.</a:t>
            </a:r>
            <a:endParaRPr b="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Linux/Mac: </a:t>
            </a:r>
            <a:r>
              <a:rPr b="0" lang="en-US">
                <a:solidFill>
                  <a:schemeClr val="dk1"/>
                </a:solidFill>
              </a:rPr>
              <a:t>Utilitzar l'ordre ls -l per visualitzar els atributs dels arxius i directoris.</a:t>
            </a:r>
            <a:endParaRPr b="0">
              <a:solidFill>
                <a:schemeClr val="dk1"/>
              </a:solidFill>
            </a:endParaRPr>
          </a:p>
        </p:txBody>
      </p:sp>
      <p:sp>
        <p:nvSpPr>
          <p:cNvPr id="494" name="Google Shape;494;g30b24191cb2_0_193"/>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0b24191cb2_0_199"/>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a:t>
            </a:r>
            <a:r>
              <a:rPr b="0" lang="en-US" sz="3600">
                <a:solidFill>
                  <a:srgbClr val="00C7FC"/>
                </a:solidFill>
                <a:latin typeface="Proxima Nova Extrabold"/>
                <a:ea typeface="Proxima Nova Extrabold"/>
                <a:cs typeface="Proxima Nova Extrabold"/>
                <a:sym typeface="Proxima Nova Extrabold"/>
              </a:rPr>
              <a:t>Modificació dels atributs: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Windows: </a:t>
            </a:r>
            <a:r>
              <a:rPr b="0" lang="en-US">
                <a:solidFill>
                  <a:schemeClr val="dk1"/>
                </a:solidFill>
              </a:rPr>
              <a:t>Mitjançant l'explorador d'arxius o amb l'ordre attrib en la línia de comandes per modificar atributs com ocultar arxius o canviar els permisos.</a:t>
            </a:r>
            <a:endParaRPr b="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495300" lvl="0" marL="457200" rtl="0" algn="just">
              <a:lnSpc>
                <a:spcPct val="150000"/>
              </a:lnSpc>
              <a:spcBef>
                <a:spcPts val="0"/>
              </a:spcBef>
              <a:spcAft>
                <a:spcPts val="0"/>
              </a:spcAft>
              <a:buClr>
                <a:schemeClr val="dk1"/>
              </a:buClr>
              <a:buSzPts val="4200"/>
              <a:buChar char="-"/>
            </a:pPr>
            <a:r>
              <a:rPr lang="en-US">
                <a:solidFill>
                  <a:schemeClr val="dk1"/>
                </a:solidFill>
              </a:rPr>
              <a:t>Linux/Mac: </a:t>
            </a:r>
            <a:r>
              <a:rPr b="0" lang="en-US">
                <a:solidFill>
                  <a:schemeClr val="dk1"/>
                </a:solidFill>
              </a:rPr>
              <a:t>Utilitzar els comandaments chmod (per canviar els permisos), chown (per canviar el propietari), i chgrp (per canviar el grup de l'arxiu o directori).</a:t>
            </a:r>
            <a:endParaRPr b="0">
              <a:solidFill>
                <a:schemeClr val="dk1"/>
              </a:solidFill>
            </a:endParaRPr>
          </a:p>
        </p:txBody>
      </p:sp>
      <p:sp>
        <p:nvSpPr>
          <p:cNvPr id="500" name="Google Shape;500;g30b24191cb2_0_199"/>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0b24191cb2_0_205"/>
          <p:cNvSpPr txBox="1"/>
          <p:nvPr>
            <p:ph idx="1" type="body"/>
          </p:nvPr>
        </p:nvSpPr>
        <p:spPr>
          <a:xfrm>
            <a:off x="1291025" y="4757125"/>
            <a:ext cx="21945600" cy="8763000"/>
          </a:xfrm>
          <a:prstGeom prst="rect">
            <a:avLst/>
          </a:prstGeom>
        </p:spPr>
        <p:txBody>
          <a:bodyPr anchorCtr="0" anchor="t" bIns="50800" lIns="50800" spcFirstLastPara="1" rIns="50800" wrap="square" tIns="50800">
            <a:normAutofit lnSpcReduction="20000"/>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a:t>
            </a:r>
            <a:r>
              <a:rPr b="0" lang="en-US" sz="3600">
                <a:solidFill>
                  <a:srgbClr val="00C7FC"/>
                </a:solidFill>
                <a:latin typeface="Proxima Nova Extrabold"/>
                <a:ea typeface="Proxima Nova Extrabold"/>
                <a:cs typeface="Proxima Nova Extrabold"/>
                <a:sym typeface="Proxima Nova Extrabold"/>
              </a:rPr>
              <a:t>Comparació entre arxius i directoris</a:t>
            </a:r>
            <a:r>
              <a:rPr b="0" lang="en-US" sz="3600">
                <a:solidFill>
                  <a:srgbClr val="00C7FC"/>
                </a:solidFill>
                <a:latin typeface="Proxima Nova Extrabold"/>
                <a:ea typeface="Proxima Nova Extrabold"/>
                <a:cs typeface="Proxima Nova Extrabold"/>
                <a:sym typeface="Proxima Nova Extrabold"/>
              </a:rPr>
              <a:t>:</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82600" lvl="0" marL="457200" rtl="0" algn="just">
              <a:lnSpc>
                <a:spcPct val="150000"/>
              </a:lnSpc>
              <a:spcBef>
                <a:spcPts val="0"/>
              </a:spcBef>
              <a:spcAft>
                <a:spcPts val="0"/>
              </a:spcAft>
              <a:buClr>
                <a:schemeClr val="dk1"/>
              </a:buClr>
              <a:buSzPts val="4000"/>
              <a:buChar char="-"/>
            </a:pPr>
            <a:r>
              <a:rPr lang="en-US" sz="4000">
                <a:solidFill>
                  <a:schemeClr val="dk1"/>
                </a:solidFill>
              </a:rPr>
              <a:t>Arxius:</a:t>
            </a:r>
            <a:r>
              <a:rPr b="0" lang="en-US" sz="4000">
                <a:solidFill>
                  <a:schemeClr val="dk1"/>
                </a:solidFill>
              </a:rPr>
              <a:t> Contenen dades que poden ser llegides o modificades, com documents, imatges o programes executables.</a:t>
            </a:r>
            <a:endParaRPr b="0" sz="4000">
              <a:solidFill>
                <a:schemeClr val="dk1"/>
              </a:solidFill>
            </a:endParaRPr>
          </a:p>
          <a:p>
            <a:pPr indent="0" lvl="0" marL="457200" rtl="0" algn="just">
              <a:lnSpc>
                <a:spcPct val="150000"/>
              </a:lnSpc>
              <a:spcBef>
                <a:spcPts val="0"/>
              </a:spcBef>
              <a:spcAft>
                <a:spcPts val="0"/>
              </a:spcAft>
              <a:buNone/>
            </a:pPr>
            <a:r>
              <a:t/>
            </a:r>
            <a:endParaRPr b="0" sz="4000">
              <a:solidFill>
                <a:schemeClr val="dk1"/>
              </a:solidFill>
            </a:endParaRPr>
          </a:p>
          <a:p>
            <a:pPr indent="-482600" lvl="0" marL="457200" rtl="0" algn="just">
              <a:lnSpc>
                <a:spcPct val="150000"/>
              </a:lnSpc>
              <a:spcBef>
                <a:spcPts val="0"/>
              </a:spcBef>
              <a:spcAft>
                <a:spcPts val="0"/>
              </a:spcAft>
              <a:buClr>
                <a:schemeClr val="dk1"/>
              </a:buClr>
              <a:buSzPts val="4000"/>
              <a:buChar char="-"/>
            </a:pPr>
            <a:r>
              <a:rPr lang="en-US" sz="4000">
                <a:solidFill>
                  <a:schemeClr val="dk1"/>
                </a:solidFill>
              </a:rPr>
              <a:t>Directoris:</a:t>
            </a:r>
            <a:r>
              <a:rPr b="0" lang="en-US" sz="4000">
                <a:solidFill>
                  <a:schemeClr val="dk1"/>
                </a:solidFill>
              </a:rPr>
              <a:t> Contenen altres arxius o subdirectoris. El seu principal atribut és la seva capacitat d'organitzar els arxius dins del sistema.</a:t>
            </a:r>
            <a:endParaRPr b="0" sz="4000">
              <a:solidFill>
                <a:schemeClr val="dk1"/>
              </a:solidFill>
            </a:endParaRPr>
          </a:p>
          <a:p>
            <a:pPr indent="0" lvl="0" marL="457200" rtl="0" algn="just">
              <a:lnSpc>
                <a:spcPct val="150000"/>
              </a:lnSpc>
              <a:spcBef>
                <a:spcPts val="0"/>
              </a:spcBef>
              <a:spcAft>
                <a:spcPts val="0"/>
              </a:spcAft>
              <a:buNone/>
            </a:pPr>
            <a:r>
              <a:t/>
            </a:r>
            <a:endParaRPr b="0" sz="4000">
              <a:solidFill>
                <a:schemeClr val="dk1"/>
              </a:solidFill>
            </a:endParaRPr>
          </a:p>
          <a:p>
            <a:pPr indent="-482600" lvl="0" marL="457200" rtl="0" algn="just">
              <a:lnSpc>
                <a:spcPct val="150000"/>
              </a:lnSpc>
              <a:spcBef>
                <a:spcPts val="0"/>
              </a:spcBef>
              <a:spcAft>
                <a:spcPts val="0"/>
              </a:spcAft>
              <a:buClr>
                <a:schemeClr val="dk1"/>
              </a:buClr>
              <a:buSzPts val="4000"/>
              <a:buChar char="-"/>
            </a:pPr>
            <a:r>
              <a:rPr b="0" lang="en-US" sz="4000">
                <a:solidFill>
                  <a:schemeClr val="dk1"/>
                </a:solidFill>
              </a:rPr>
              <a:t>Els permisos d'accés poden diferir entre arxius i directoris. Per exemple, l'atribut "Execució" per a un directori permet als usuaris accedir als continguts del directori.</a:t>
            </a:r>
            <a:endParaRPr b="0" sz="400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p:txBody>
      </p:sp>
      <p:sp>
        <p:nvSpPr>
          <p:cNvPr id="506" name="Google Shape;506;g30b24191cb2_0_205"/>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a:t>1.3.1 ELEMENTS DEL SISTEMA OPERATIU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0b24191cb2_0_152"/>
          <p:cNvSpPr txBox="1"/>
          <p:nvPr>
            <p:ph idx="1" type="body"/>
          </p:nvPr>
        </p:nvSpPr>
        <p:spPr>
          <a:xfrm>
            <a:off x="896050" y="4229700"/>
            <a:ext cx="22961700" cy="99189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0" lang="en-US" sz="3600">
                <a:solidFill>
                  <a:srgbClr val="00C7FC"/>
                </a:solidFill>
                <a:latin typeface="Proxima Nova Extrabold"/>
                <a:ea typeface="Proxima Nova Extrabold"/>
                <a:cs typeface="Proxima Nova Extrabold"/>
                <a:sym typeface="Proxima Nova Extrabold"/>
              </a:rPr>
              <a:t>SISTEMA D'ARXIUS - Funcions del sistema d’arxius</a:t>
            </a:r>
            <a:endParaRPr b="0" sz="3600">
              <a:solidFill>
                <a:srgbClr val="00C7FC"/>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b="0" sz="3600">
              <a:solidFill>
                <a:srgbClr val="00C7FC"/>
              </a:solidFill>
              <a:latin typeface="Proxima Nova Extrabold"/>
              <a:ea typeface="Proxima Nova Extrabold"/>
              <a:cs typeface="Proxima Nova Extrabold"/>
              <a:sym typeface="Proxima Nova Extrabold"/>
            </a:endParaRPr>
          </a:p>
          <a:p>
            <a:pPr indent="-482600" lvl="0" marL="457200" rtl="0" algn="just">
              <a:lnSpc>
                <a:spcPct val="150000"/>
              </a:lnSpc>
              <a:spcBef>
                <a:spcPts val="0"/>
              </a:spcBef>
              <a:spcAft>
                <a:spcPts val="0"/>
              </a:spcAft>
              <a:buClr>
                <a:schemeClr val="dk1"/>
              </a:buClr>
              <a:buSzPts val="4000"/>
              <a:buFont typeface="Arial"/>
              <a:buChar char="-"/>
            </a:pPr>
            <a:r>
              <a:rPr lang="en-US" sz="4000">
                <a:solidFill>
                  <a:schemeClr val="dk1"/>
                </a:solidFill>
              </a:rPr>
              <a:t>Emmagatzematge d'arxius:</a:t>
            </a:r>
            <a:r>
              <a:rPr b="0" lang="en-US" sz="4000">
                <a:solidFill>
                  <a:schemeClr val="dk1"/>
                </a:solidFill>
              </a:rPr>
              <a:t> El sistema d'arxius organitza l'emmagatzematge físic dels arxius en blocs o clústers, depenent del sistema utilitzat.</a:t>
            </a:r>
            <a:endParaRPr b="0" sz="4000">
              <a:solidFill>
                <a:schemeClr val="dk1"/>
              </a:solidFill>
            </a:endParaRPr>
          </a:p>
          <a:p>
            <a:pPr indent="-482600" lvl="0" marL="457200" rtl="0" algn="just">
              <a:lnSpc>
                <a:spcPct val="150000"/>
              </a:lnSpc>
              <a:spcBef>
                <a:spcPts val="0"/>
              </a:spcBef>
              <a:spcAft>
                <a:spcPts val="0"/>
              </a:spcAft>
              <a:buClr>
                <a:schemeClr val="dk1"/>
              </a:buClr>
              <a:buSzPts val="4000"/>
              <a:buFont typeface="Arial"/>
              <a:buChar char="-"/>
            </a:pPr>
            <a:r>
              <a:rPr lang="en-US" sz="4000">
                <a:solidFill>
                  <a:schemeClr val="dk1"/>
                </a:solidFill>
              </a:rPr>
              <a:t>Recuperació d'arxius:</a:t>
            </a:r>
            <a:r>
              <a:rPr b="0" lang="en-US" sz="4000">
                <a:solidFill>
                  <a:schemeClr val="dk1"/>
                </a:solidFill>
              </a:rPr>
              <a:t> Quan un usuari sol·licita un arxiu, el sistema operatiu accedeix a la ubicació física de l'arxiu mitjançant el sistema d'arxius.</a:t>
            </a:r>
            <a:endParaRPr b="0" sz="4000">
              <a:solidFill>
                <a:schemeClr val="dk1"/>
              </a:solidFill>
            </a:endParaRPr>
          </a:p>
          <a:p>
            <a:pPr indent="-482600" lvl="0" marL="457200" rtl="0" algn="just">
              <a:lnSpc>
                <a:spcPct val="150000"/>
              </a:lnSpc>
              <a:spcBef>
                <a:spcPts val="0"/>
              </a:spcBef>
              <a:spcAft>
                <a:spcPts val="0"/>
              </a:spcAft>
              <a:buClr>
                <a:schemeClr val="dk1"/>
              </a:buClr>
              <a:buSzPts val="4000"/>
              <a:buFont typeface="Arial"/>
              <a:buChar char="-"/>
            </a:pPr>
            <a:r>
              <a:rPr lang="en-US" sz="4000">
                <a:solidFill>
                  <a:schemeClr val="dk1"/>
                </a:solidFill>
              </a:rPr>
              <a:t>Gestió d'espai lliure:</a:t>
            </a:r>
            <a:r>
              <a:rPr b="0" lang="en-US" sz="4000">
                <a:solidFill>
                  <a:schemeClr val="dk1"/>
                </a:solidFill>
              </a:rPr>
              <a:t> El sistema d'arxius manté un registre de l'espai lliure disponible en el dispositiu d'emmagatzematge i decideix on es col·loquen els nous arxius.</a:t>
            </a:r>
            <a:endParaRPr b="0" sz="4000">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p:txBody>
      </p:sp>
      <p:sp>
        <p:nvSpPr>
          <p:cNvPr id="512" name="Google Shape;512;g30b24191cb2_0_152"/>
          <p:cNvSpPr txBox="1"/>
          <p:nvPr>
            <p:ph type="title"/>
          </p:nvPr>
        </p:nvSpPr>
        <p:spPr>
          <a:xfrm>
            <a:off x="896050" y="931975"/>
            <a:ext cx="21945600" cy="14844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lang="en-US" sz="10933"/>
              <a:t>1.3.1 ELEMENTS DEL SISTEMA OPERATIU</a:t>
            </a:r>
            <a:endParaRPr sz="109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6"/>
          <p:cNvSpPr txBox="1"/>
          <p:nvPr>
            <p:ph idx="1" type="body"/>
          </p:nvPr>
        </p:nvSpPr>
        <p:spPr>
          <a:xfrm>
            <a:off x="1219200" y="463145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INTÈRPRET D’ORDRES I INTERFÍCIE GRÀFICA</a:t>
            </a:r>
            <a:endParaRPr/>
          </a:p>
          <a:p>
            <a:pPr indent="0" lvl="0" marL="0" rtl="0" algn="l">
              <a:lnSpc>
                <a:spcPct val="120000"/>
              </a:lnSpc>
              <a:spcBef>
                <a:spcPts val="0"/>
              </a:spcBef>
              <a:spcAft>
                <a:spcPts val="0"/>
              </a:spcAft>
              <a:buClr>
                <a:srgbClr val="00C7FC"/>
              </a:buClr>
              <a:buSzPts val="3600"/>
              <a:buFont typeface="Proxima Nova Extrabold"/>
              <a:buNone/>
            </a:pPr>
            <a:r>
              <a:t/>
            </a:r>
            <a:endParaRPr b="0" sz="3600" cap="none">
              <a:solidFill>
                <a:srgbClr val="00C7FC"/>
              </a:solidFill>
              <a:latin typeface="Proxima Nova Extrabold"/>
              <a:ea typeface="Proxima Nova Extrabold"/>
              <a:cs typeface="Proxima Nova Extrabold"/>
              <a:sym typeface="Proxima Nova Extrabold"/>
            </a:endParaRPr>
          </a:p>
          <a:p>
            <a:pPr indent="0" lvl="0" marL="0" rtl="0" algn="l">
              <a:lnSpc>
                <a:spcPct val="150000"/>
              </a:lnSpc>
              <a:spcBef>
                <a:spcPts val="0"/>
              </a:spcBef>
              <a:spcAft>
                <a:spcPts val="0"/>
              </a:spcAft>
              <a:buClr>
                <a:srgbClr val="000000"/>
              </a:buClr>
              <a:buSzPts val="4200"/>
              <a:buFont typeface="Proxima Nova"/>
              <a:buNone/>
            </a:pPr>
            <a:r>
              <a:rPr b="0" lang="en-US">
                <a:solidFill>
                  <a:srgbClr val="000000"/>
                </a:solidFill>
              </a:rPr>
              <a:t>L’intèrpret d’ordres és la </a:t>
            </a:r>
            <a:r>
              <a:rPr b="1" lang="en-US"/>
              <a:t>interfície principal entre un usuari i el sistema operatiu</a:t>
            </a:r>
            <a:r>
              <a:rPr b="0" lang="en-US">
                <a:solidFill>
                  <a:srgbClr val="000000"/>
                </a:solidFill>
              </a:rPr>
              <a:t>. Permet donar instruccions al sistema i funciona en mode text. Els sistemes operatius moderns fan servir la interfície gràfica d’usuari que és un programa que s’executa sobre el sistema operatiu i permet donar aquestes instruccions al sistema d’una forma més simple i agradable.</a:t>
            </a:r>
            <a:endParaRPr/>
          </a:p>
        </p:txBody>
      </p:sp>
      <p:sp>
        <p:nvSpPr>
          <p:cNvPr id="518" name="Google Shape;518;p56"/>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1.3.1 ELEMENTS DEL SISTEMA OPERATIU</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0b24191cb2_0_158"/>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FFFFFF"/>
              </a:buClr>
              <a:buSzPct val="100000"/>
              <a:buFont typeface="Arial"/>
              <a:buNone/>
            </a:pPr>
            <a:r>
              <a:rPr lang="en-US" sz="9048"/>
              <a:t>1.4 GESTIÓ DE PROCESSOS. ESTATS DELS PROCESSOS. PRIORITAT I PLANIFICACIÓ.</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0b24191cb2_0_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1" lang="en-US"/>
              <a:t>Un programa és una seqüència d'instruccions </a:t>
            </a:r>
            <a:r>
              <a:rPr b="0" lang="en-US"/>
              <a:t>o accions definides amb anterioritat, que poden ser executades per un microprocessador.</a:t>
            </a:r>
            <a:endParaRPr/>
          </a:p>
          <a:p>
            <a:pPr indent="0" lvl="0" marL="0" rtl="0" algn="l">
              <a:lnSpc>
                <a:spcPct val="120000"/>
              </a:lnSpc>
              <a:spcBef>
                <a:spcPts val="0"/>
              </a:spcBef>
              <a:spcAft>
                <a:spcPts val="0"/>
              </a:spcAft>
              <a:buClr>
                <a:srgbClr val="53585F"/>
              </a:buClr>
              <a:buSzPts val="4200"/>
              <a:buFont typeface="Proxima Nova"/>
              <a:buNone/>
            </a:pPr>
            <a:r>
              <a:rPr b="1" lang="en-US"/>
              <a:t>Un procés és una seqüència d'accions derivades de l'execució d'una sèrie d’instruccions</a:t>
            </a:r>
            <a:r>
              <a:rPr b="0" lang="en-US"/>
              <a:t>.</a:t>
            </a:r>
            <a:endParaRPr/>
          </a:p>
          <a:p>
            <a:pPr indent="0" lvl="0" marL="0" rtl="0" algn="l">
              <a:lnSpc>
                <a:spcPct val="120000"/>
              </a:lnSpc>
              <a:spcBef>
                <a:spcPts val="0"/>
              </a:spcBef>
              <a:spcAft>
                <a:spcPts val="0"/>
              </a:spcAft>
              <a:buClr>
                <a:srgbClr val="53585F"/>
              </a:buClr>
              <a:buSzPts val="4200"/>
              <a:buFont typeface="Proxima Nova"/>
              <a:buNone/>
            </a:pPr>
            <a:r>
              <a:t/>
            </a:r>
            <a:endParaRPr b="0"/>
          </a:p>
          <a:p>
            <a:pPr indent="0" lvl="0" marL="0" rtl="0" algn="l">
              <a:lnSpc>
                <a:spcPct val="120000"/>
              </a:lnSpc>
              <a:spcBef>
                <a:spcPts val="0"/>
              </a:spcBef>
              <a:spcAft>
                <a:spcPts val="0"/>
              </a:spcAft>
              <a:buClr>
                <a:srgbClr val="53585F"/>
              </a:buClr>
              <a:buSzPts val="4200"/>
              <a:buFont typeface="Proxima Nova"/>
              <a:buNone/>
            </a:pPr>
            <a:r>
              <a:rPr b="0" lang="en-US"/>
              <a:t>La principal diferència entre un programa i un procés és que un programa és un conjunt d’ordres i un procés és un conjunt d’ordres que s’estan executant. Un procés no només està format pel conjunt d’ordres que s’executen, ja que, perquè </a:t>
            </a:r>
            <a:r>
              <a:rPr b="1" lang="en-US"/>
              <a:t>el processador</a:t>
            </a:r>
            <a:r>
              <a:rPr b="0" lang="en-US"/>
              <a:t> pugui treballar amb ell, </a:t>
            </a:r>
            <a:r>
              <a:rPr b="1" lang="en-US"/>
              <a:t>necessita més informació addicional</a:t>
            </a:r>
            <a:r>
              <a:rPr b="0" lang="en-US"/>
              <a:t> com els valors dels registres d’operació del processador, les dades d’entrada, etc.</a:t>
            </a:r>
            <a:endParaRPr/>
          </a:p>
        </p:txBody>
      </p:sp>
      <p:sp>
        <p:nvSpPr>
          <p:cNvPr id="529" name="Google Shape;529;g30b24191cb2_0_4"/>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GESTIÓ DE PROCESSOS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30b24191cb2_0_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0" lang="en-US"/>
              <a:t>L’emmagatzematge d’aquesta informació dependrà del sistema operatiu. El més comú és trobar una estructura anomenada </a:t>
            </a:r>
            <a:r>
              <a:rPr b="1" lang="en-US"/>
              <a:t>bloc de control del procés (PCB)</a:t>
            </a:r>
            <a:r>
              <a:rPr b="0" lang="en-US"/>
              <a:t> que emmagatzema, entre d’altres, la següent informació de cada procés:</a:t>
            </a:r>
            <a:endParaRPr/>
          </a:p>
          <a:p>
            <a:pPr indent="457200" lvl="1" marL="0" rtl="0" algn="l">
              <a:lnSpc>
                <a:spcPct val="120000"/>
              </a:lnSpc>
              <a:spcBef>
                <a:spcPts val="2400"/>
              </a:spcBef>
              <a:spcAft>
                <a:spcPts val="0"/>
              </a:spcAft>
              <a:buClr>
                <a:srgbClr val="53585F"/>
              </a:buClr>
              <a:buSzPts val="4200"/>
              <a:buFont typeface="Proxima Nova"/>
              <a:buNone/>
            </a:pPr>
            <a:r>
              <a:rPr b="0" lang="en-US"/>
              <a:t>• </a:t>
            </a:r>
            <a:r>
              <a:rPr b="1" lang="en-US"/>
              <a:t>Identificador de procés</a:t>
            </a:r>
            <a:r>
              <a:rPr b="0" lang="en-US"/>
              <a:t>. És un nombre enter que serveix per identificar cada procés.</a:t>
            </a:r>
            <a:endParaRPr/>
          </a:p>
          <a:p>
            <a:pPr indent="457200" lvl="1" marL="0" rtl="0" algn="l">
              <a:lnSpc>
                <a:spcPct val="120000"/>
              </a:lnSpc>
              <a:spcBef>
                <a:spcPts val="2400"/>
              </a:spcBef>
              <a:spcAft>
                <a:spcPts val="0"/>
              </a:spcAft>
              <a:buClr>
                <a:srgbClr val="53585F"/>
              </a:buClr>
              <a:buSzPts val="4200"/>
              <a:buFont typeface="Proxima Nova"/>
              <a:buNone/>
            </a:pPr>
            <a:r>
              <a:rPr b="0" lang="en-US"/>
              <a:t>• </a:t>
            </a:r>
            <a:r>
              <a:rPr b="1" lang="en-US"/>
              <a:t>Estat del procés</a:t>
            </a:r>
            <a:r>
              <a:rPr b="0" lang="en-US"/>
              <a:t>. Nou, preparat, bloquejat, etc..</a:t>
            </a:r>
            <a:endParaRPr/>
          </a:p>
          <a:p>
            <a:pPr indent="457200" lvl="1" marL="0" rtl="0" algn="l">
              <a:lnSpc>
                <a:spcPct val="120000"/>
              </a:lnSpc>
              <a:spcBef>
                <a:spcPts val="2400"/>
              </a:spcBef>
              <a:spcAft>
                <a:spcPts val="0"/>
              </a:spcAft>
              <a:buClr>
                <a:srgbClr val="53585F"/>
              </a:buClr>
              <a:buSzPts val="4200"/>
              <a:buFont typeface="Proxima Nova"/>
              <a:buNone/>
            </a:pPr>
            <a:r>
              <a:rPr b="0" lang="en-US"/>
              <a:t>• </a:t>
            </a:r>
            <a:r>
              <a:rPr b="1" lang="en-US"/>
              <a:t>Llista de recursos assignats. </a:t>
            </a:r>
            <a:r>
              <a:rPr b="0" lang="en-US"/>
              <a:t>Fitxers, e/s, etc..</a:t>
            </a:r>
            <a:endParaRPr/>
          </a:p>
          <a:p>
            <a:pPr indent="457200" lvl="1" marL="0" rtl="0" algn="l">
              <a:lnSpc>
                <a:spcPct val="120000"/>
              </a:lnSpc>
              <a:spcBef>
                <a:spcPts val="2400"/>
              </a:spcBef>
              <a:spcAft>
                <a:spcPts val="0"/>
              </a:spcAft>
              <a:buClr>
                <a:srgbClr val="53585F"/>
              </a:buClr>
              <a:buSzPts val="4200"/>
              <a:buFont typeface="Proxima Nova"/>
              <a:buNone/>
            </a:pPr>
            <a:r>
              <a:rPr b="0" lang="en-US"/>
              <a:t>• </a:t>
            </a:r>
            <a:r>
              <a:rPr b="1" lang="en-US"/>
              <a:t>Context del procés</a:t>
            </a:r>
            <a:r>
              <a:rPr b="0" lang="en-US"/>
              <a:t>. Per cada procés el sistema operatiu emmagatzema valors dels registres de la CPU, adreces de memòria, prioritat, propietari, permisos, etc…</a:t>
            </a:r>
            <a:endParaRPr/>
          </a:p>
        </p:txBody>
      </p:sp>
      <p:sp>
        <p:nvSpPr>
          <p:cNvPr id="535" name="Google Shape;535;g30b24191cb2_0_9"/>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GESTIÓ DE PROCESSOS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1"/>
          <p:cNvSpPr txBox="1"/>
          <p:nvPr>
            <p:ph idx="1" type="body"/>
          </p:nvPr>
        </p:nvSpPr>
        <p:spPr>
          <a:xfrm>
            <a:off x="1219200" y="4595525"/>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00C7FC"/>
              </a:buClr>
              <a:buSzPts val="3600"/>
              <a:buFont typeface="Proxima Nova Extrabold"/>
              <a:buNone/>
            </a:pPr>
            <a:r>
              <a:rPr b="0" lang="en-US" sz="3600" cap="none">
                <a:solidFill>
                  <a:srgbClr val="00C7FC"/>
                </a:solidFill>
                <a:latin typeface="Proxima Nova Extrabold"/>
                <a:ea typeface="Proxima Nova Extrabold"/>
                <a:cs typeface="Proxima Nova Extrabold"/>
                <a:sym typeface="Proxima Nova Extrabold"/>
              </a:rPr>
              <a:t>PROGRAMARI BÀSIC</a:t>
            </a:r>
            <a:endParaRPr/>
          </a:p>
          <a:p>
            <a:pPr indent="0" lvl="0" marL="0" rtl="0" algn="l">
              <a:lnSpc>
                <a:spcPct val="120000"/>
              </a:lnSpc>
              <a:spcBef>
                <a:spcPts val="0"/>
              </a:spcBef>
              <a:spcAft>
                <a:spcPts val="0"/>
              </a:spcAft>
              <a:buClr>
                <a:srgbClr val="53585F"/>
              </a:buClr>
              <a:buSzPts val="4200"/>
              <a:buFont typeface="Proxima Nova"/>
              <a:buNone/>
            </a:pPr>
            <a:r>
              <a:rPr b="0" lang="en-US"/>
              <a:t>El </a:t>
            </a:r>
            <a:r>
              <a:rPr b="1" lang="en-US"/>
              <a:t>controlador de dispositiu o </a:t>
            </a:r>
            <a:r>
              <a:rPr b="1" i="1" lang="en-US"/>
              <a:t>driver</a:t>
            </a:r>
            <a:r>
              <a:rPr b="0" lang="en-US"/>
              <a:t>, en anglès, és el programari que permet la comunicació entre els dispositius d’entrada/sortida del sistema informàtic i la resta de programari.</a:t>
            </a:r>
            <a:endParaRPr/>
          </a:p>
          <a:p>
            <a:pPr indent="0" lvl="0" marL="0" rtl="0" algn="l">
              <a:lnSpc>
                <a:spcPct val="120000"/>
              </a:lnSpc>
              <a:spcBef>
                <a:spcPts val="0"/>
              </a:spcBef>
              <a:spcAft>
                <a:spcPts val="0"/>
              </a:spcAft>
              <a:buClr>
                <a:srgbClr val="53585F"/>
              </a:buClr>
              <a:buSzPts val="4200"/>
              <a:buFont typeface="Proxima Nova"/>
              <a:buNone/>
            </a:pPr>
            <a:r>
              <a:t/>
            </a:r>
            <a:endParaRPr b="0"/>
          </a:p>
          <a:p>
            <a:pPr indent="0" lvl="0" marL="0" rtl="0" algn="l">
              <a:lnSpc>
                <a:spcPct val="120000"/>
              </a:lnSpc>
              <a:spcBef>
                <a:spcPts val="0"/>
              </a:spcBef>
              <a:spcAft>
                <a:spcPts val="0"/>
              </a:spcAft>
              <a:buClr>
                <a:srgbClr val="53585F"/>
              </a:buClr>
              <a:buSzPts val="4200"/>
              <a:buFont typeface="Proxima Nova"/>
              <a:buNone/>
            </a:pPr>
            <a:r>
              <a:rPr b="0" lang="en-US"/>
              <a:t>El </a:t>
            </a:r>
            <a:r>
              <a:rPr b="1" lang="en-US"/>
              <a:t>microprogramari, com la BIOS o UEFI,</a:t>
            </a:r>
            <a:r>
              <a:rPr b="0" lang="en-US"/>
              <a:t> és un tipus de programari base que s’executa abans que la resta de programari del sistema informàtic. Una de les seves funcions més important és iniciar el maquinari durant el procés d’arrancada del sistema informàtic i gestionar les funcions de control d’energia i temperatura. És possible modificar els paràmetres de la configuració d’aquest microprogramari prement una tecla en concret quan iniciem el sistema informàtic.</a:t>
            </a:r>
            <a:endParaRPr/>
          </a:p>
        </p:txBody>
      </p:sp>
      <p:sp>
        <p:nvSpPr>
          <p:cNvPr id="117" name="Google Shape;117;p11"/>
          <p:cNvSpPr txBox="1"/>
          <p:nvPr>
            <p:ph type="title"/>
          </p:nvPr>
        </p:nvSpPr>
        <p:spPr>
          <a:xfrm>
            <a:off x="1219200" y="55495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11252"/>
              <a:t>1.1.2 COMPONENTS SOFTWARE. SISTEMA OPERATIU I APLICACIONS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0b24191cb2_0_1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lnSpcReduction="20000"/>
          </a:bodyPr>
          <a:lstStyle/>
          <a:p>
            <a:pPr indent="0" lvl="0" marL="0" rtl="0" algn="l">
              <a:lnSpc>
                <a:spcPct val="120000"/>
              </a:lnSpc>
              <a:spcBef>
                <a:spcPts val="0"/>
              </a:spcBef>
              <a:spcAft>
                <a:spcPts val="0"/>
              </a:spcAft>
              <a:buClr>
                <a:srgbClr val="53585F"/>
              </a:buClr>
              <a:buSzPts val="4700"/>
              <a:buFont typeface="Proxima Nova"/>
              <a:buNone/>
            </a:pPr>
            <a:r>
              <a:rPr b="0" lang="en-US" sz="4700"/>
              <a:t>L'estat d'un procés el podem definir com una descripció de la seva activitat en un moment concret. Qualsevol procés pot passar per dos o més estats.</a:t>
            </a:r>
            <a:endParaRPr/>
          </a:p>
          <a:p>
            <a:pPr indent="0" lvl="0" marL="0" rtl="0" algn="l">
              <a:lnSpc>
                <a:spcPct val="120000"/>
              </a:lnSpc>
              <a:spcBef>
                <a:spcPts val="0"/>
              </a:spcBef>
              <a:spcAft>
                <a:spcPts val="0"/>
              </a:spcAft>
              <a:buClr>
                <a:srgbClr val="53585F"/>
              </a:buClr>
              <a:buSzPts val="4700"/>
              <a:buFont typeface="Proxima Nova"/>
              <a:buNone/>
            </a:pPr>
            <a:r>
              <a:rPr lang="en-US" sz="4700"/>
              <a:t>Els estats dels processos es poden dividir en:</a:t>
            </a:r>
            <a:endParaRPr/>
          </a:p>
          <a:p>
            <a:pPr indent="-767441" lvl="0" marL="767441" rtl="0" algn="l">
              <a:lnSpc>
                <a:spcPct val="120000"/>
              </a:lnSpc>
              <a:spcBef>
                <a:spcPts val="0"/>
              </a:spcBef>
              <a:spcAft>
                <a:spcPts val="0"/>
              </a:spcAft>
              <a:buSzPts val="11750"/>
              <a:buFont typeface="Proxima Nova"/>
              <a:buChar char="•"/>
            </a:pPr>
            <a:r>
              <a:rPr b="1" lang="en-US"/>
              <a:t>Nou. </a:t>
            </a:r>
            <a:r>
              <a:rPr b="0" lang="en-US" sz="4700"/>
              <a:t>Aquest estat es dona quan el procés és creat pel sistema operatiu, però encara no es troba preparat per ser executat. Un procés només pot trobar-se en aquest estat una única vegada durant el seu cicle de vida.</a:t>
            </a:r>
            <a:endParaRPr/>
          </a:p>
          <a:p>
            <a:pPr indent="-767441" lvl="0" marL="767441" rtl="0" algn="l">
              <a:lnSpc>
                <a:spcPct val="120000"/>
              </a:lnSpc>
              <a:spcBef>
                <a:spcPts val="0"/>
              </a:spcBef>
              <a:spcAft>
                <a:spcPts val="0"/>
              </a:spcAft>
              <a:buSzPts val="11750"/>
              <a:buFont typeface="Proxima Nova"/>
              <a:buChar char="•"/>
            </a:pPr>
            <a:r>
              <a:rPr b="1" lang="en-US"/>
              <a:t>Preparat</a:t>
            </a:r>
            <a:r>
              <a:rPr b="0" lang="en-US" sz="4700"/>
              <a:t>. Quan un procés es troba en aquest estat vol dir que està disponible per la seva execució. Es pot arribar a aquest estat després de l’estat Nou o quan es torna a executar després d’un estat Bloquejat o Execució.</a:t>
            </a:r>
            <a:endParaRPr/>
          </a:p>
        </p:txBody>
      </p:sp>
      <p:sp>
        <p:nvSpPr>
          <p:cNvPr id="541" name="Google Shape;541;g30b24191cb2_0_14"/>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GESTIO DE PROCESSOS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0b24191cb2_0_1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fontScale="85000" lnSpcReduction="10000"/>
          </a:bodyPr>
          <a:lstStyle/>
          <a:p>
            <a:pPr indent="-607898" lvl="0" marL="710291" rtl="0" algn="l">
              <a:lnSpc>
                <a:spcPct val="120000"/>
              </a:lnSpc>
              <a:spcBef>
                <a:spcPts val="0"/>
              </a:spcBef>
              <a:spcAft>
                <a:spcPts val="0"/>
              </a:spcAft>
              <a:buSzPct val="255952"/>
              <a:buFont typeface="Proxima Nova"/>
              <a:buChar char="•"/>
            </a:pPr>
            <a:r>
              <a:rPr b="1" lang="en-US"/>
              <a:t>Execució</a:t>
            </a:r>
            <a:r>
              <a:rPr b="0" lang="en-US" sz="4350"/>
              <a:t>. Un procés es troba en aquest estat quan el processador està executant les seves instruccions. La majoria dels sistemes operatius actuals són multiprogramats de forma que cada procés disposa d’una quantitat de temps per executar-se. Quan el temps acaba, però el procés no ha acabat la seva execució, el sistema operatiu guarda la informació necessària i li assigna l’estat Preparat.</a:t>
            </a:r>
            <a:endParaRPr/>
          </a:p>
          <a:p>
            <a:pPr indent="-607898" lvl="0" marL="710291" rtl="0" algn="l">
              <a:lnSpc>
                <a:spcPct val="120000"/>
              </a:lnSpc>
              <a:spcBef>
                <a:spcPts val="0"/>
              </a:spcBef>
              <a:spcAft>
                <a:spcPts val="0"/>
              </a:spcAft>
              <a:buSzPct val="255952"/>
              <a:buFont typeface="Proxima Nova"/>
              <a:buChar char="•"/>
            </a:pPr>
            <a:r>
              <a:rPr b="1" lang="en-US"/>
              <a:t>Bloquejat</a:t>
            </a:r>
            <a:r>
              <a:rPr b="0" lang="en-US" sz="4350"/>
              <a:t>. Quan al sistema operatiu es dona un esdeveniment que requereix el processador, el procés que es trobava en execució passa a l’estat Bloquejat mentre espera que acabi l’esdeveniment. </a:t>
            </a:r>
            <a:endParaRPr/>
          </a:p>
          <a:p>
            <a:pPr indent="-607898" lvl="0" marL="710291" rtl="0" algn="l">
              <a:lnSpc>
                <a:spcPct val="120000"/>
              </a:lnSpc>
              <a:spcBef>
                <a:spcPts val="0"/>
              </a:spcBef>
              <a:spcAft>
                <a:spcPts val="0"/>
              </a:spcAft>
              <a:buSzPct val="255952"/>
              <a:buFont typeface="Proxima Nova"/>
              <a:buChar char="•"/>
            </a:pPr>
            <a:r>
              <a:rPr b="1" lang="en-US"/>
              <a:t>Finalitzat</a:t>
            </a:r>
            <a:r>
              <a:rPr b="0" lang="en-US" sz="4350"/>
              <a:t>. Aquest estat es dóna quan el procés ha acabat la seva execució i els recursos que necessitava són alliberats. En aquest estat acaba el cicle de vida del procés.</a:t>
            </a:r>
            <a:endParaRPr/>
          </a:p>
        </p:txBody>
      </p:sp>
      <p:sp>
        <p:nvSpPr>
          <p:cNvPr id="547" name="Google Shape;547;g30b24191cb2_0_19"/>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GESTIO DE PROCESSOS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Screenshot 2022-11-14 at 10.46.00.png" id="552" name="Google Shape;552;g30b24191cb2_0_24"/>
          <p:cNvPicPr preferRelativeResize="0"/>
          <p:nvPr/>
        </p:nvPicPr>
        <p:blipFill rotWithShape="1">
          <a:blip r:embed="rId3">
            <a:alphaModFix/>
          </a:blip>
          <a:srcRect b="0" l="0" r="0" t="0"/>
          <a:stretch/>
        </p:blipFill>
        <p:spPr>
          <a:xfrm>
            <a:off x="12217809" y="4075265"/>
            <a:ext cx="11449086" cy="6743983"/>
          </a:xfrm>
          <a:prstGeom prst="rect">
            <a:avLst/>
          </a:prstGeom>
          <a:noFill/>
          <a:ln>
            <a:noFill/>
          </a:ln>
        </p:spPr>
      </p:pic>
      <p:sp>
        <p:nvSpPr>
          <p:cNvPr id="553" name="Google Shape;553;g30b24191cb2_0_24"/>
          <p:cNvSpPr txBox="1"/>
          <p:nvPr>
            <p:ph idx="1" type="body"/>
          </p:nvPr>
        </p:nvSpPr>
        <p:spPr>
          <a:xfrm>
            <a:off x="967850" y="3931275"/>
            <a:ext cx="117231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Un procés al llarg de la seva vida pot canviar diverses vegades d'estat. </a:t>
            </a:r>
            <a:r>
              <a:rPr b="0" lang="en-US"/>
              <a:t>Aquests canvis d'estat es coneixen amb el nom de </a:t>
            </a:r>
            <a:r>
              <a:rPr b="1" i="0" lang="en-US" sz="4200" u="none" cap="none" strike="noStrike">
                <a:solidFill>
                  <a:srgbClr val="53585F"/>
                </a:solidFill>
                <a:latin typeface="Proxima Nova"/>
                <a:ea typeface="Proxima Nova"/>
                <a:cs typeface="Proxima Nova"/>
                <a:sym typeface="Proxima Nova"/>
              </a:rPr>
              <a:t>transicions d'estats. </a:t>
            </a:r>
            <a:endParaRPr/>
          </a:p>
          <a:p>
            <a:pPr indent="0" lvl="0" marL="0" rtl="0" algn="l">
              <a:lnSpc>
                <a:spcPct val="120000"/>
              </a:lnSpc>
              <a:spcBef>
                <a:spcPts val="0"/>
              </a:spcBef>
              <a:spcAft>
                <a:spcPts val="0"/>
              </a:spcAft>
              <a:buClr>
                <a:srgbClr val="53585F"/>
              </a:buClr>
              <a:buSzPts val="4200"/>
              <a:buFont typeface="Proxima Nova"/>
              <a:buNone/>
            </a:pPr>
            <a:r>
              <a:t/>
            </a:r>
            <a:endParaRPr b="1" i="0" sz="4200" u="none" cap="none" strike="noStrike">
              <a:solidFill>
                <a:srgbClr val="53585F"/>
              </a:solidFill>
              <a:latin typeface="Proxima Nova"/>
              <a:ea typeface="Proxima Nova"/>
              <a:cs typeface="Proxima Nova"/>
              <a:sym typeface="Proxima Nova"/>
            </a:endParaRPr>
          </a:p>
          <a:p>
            <a:pPr indent="0" lvl="0" marL="0" rtl="0" algn="l">
              <a:lnSpc>
                <a:spcPct val="120000"/>
              </a:lnSpc>
              <a:spcBef>
                <a:spcPts val="0"/>
              </a:spcBef>
              <a:spcAft>
                <a:spcPts val="0"/>
              </a:spcAft>
              <a:buClr>
                <a:srgbClr val="53585F"/>
              </a:buClr>
              <a:buSzPts val="4200"/>
              <a:buFont typeface="Proxima Nova"/>
              <a:buNone/>
            </a:pPr>
            <a:r>
              <a:rPr b="1" i="0" lang="en-US" sz="4200" u="none" cap="none" strike="noStrike">
                <a:solidFill>
                  <a:srgbClr val="53585F"/>
                </a:solidFill>
                <a:latin typeface="Proxima Nova"/>
                <a:ea typeface="Proxima Nova"/>
                <a:cs typeface="Proxima Nova"/>
                <a:sym typeface="Proxima Nova"/>
              </a:rPr>
              <a:t>L'assignació de la CPU als processos és executada per una entitat del sistema operatiu anomenada distribuïdor (dispatcher).</a:t>
            </a:r>
            <a:endParaRPr/>
          </a:p>
        </p:txBody>
      </p:sp>
      <p:sp>
        <p:nvSpPr>
          <p:cNvPr id="554" name="Google Shape;554;g30b24191cb2_0_24"/>
          <p:cNvSpPr txBox="1"/>
          <p:nvPr>
            <p:ph type="title"/>
          </p:nvPr>
        </p:nvSpPr>
        <p:spPr>
          <a:xfrm>
            <a:off x="1147375" y="8242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30b24191cb2_0_30"/>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116"/>
              <a:buFont typeface="Proxima Nova"/>
              <a:buNone/>
            </a:pPr>
            <a:r>
              <a:rPr b="0" lang="en-US" sz="4116"/>
              <a:t>Les operacions més comunes són les següents:</a:t>
            </a:r>
            <a:endParaRPr/>
          </a:p>
          <a:p>
            <a:pPr indent="0" lvl="0" marL="0" rtl="0" algn="l">
              <a:lnSpc>
                <a:spcPct val="120000"/>
              </a:lnSpc>
              <a:spcBef>
                <a:spcPts val="2300"/>
              </a:spcBef>
              <a:spcAft>
                <a:spcPts val="0"/>
              </a:spcAft>
              <a:buClr>
                <a:srgbClr val="53585F"/>
              </a:buClr>
              <a:buSzPts val="4116"/>
              <a:buFont typeface="Proxima Nova"/>
              <a:buNone/>
            </a:pPr>
            <a:r>
              <a:rPr b="0" lang="en-US" sz="4116"/>
              <a:t>1. </a:t>
            </a:r>
            <a:r>
              <a:rPr b="1" lang="en-US"/>
              <a:t>Crear</a:t>
            </a:r>
            <a:r>
              <a:rPr b="0" lang="en-US" sz="4116"/>
              <a:t> és una tècnica que permet crear processos i en la qual, en alguns casos, cal passar arguments (el nom, la prioritat del procés, l'assignació de recursos, etc.). Un procés pot crear un nou procés; en aquest cas, el procés creador es diu procés </a:t>
            </a:r>
            <a:r>
              <a:rPr b="1" lang="en-US"/>
              <a:t>pare</a:t>
            </a:r>
            <a:r>
              <a:rPr b="0" lang="en-US" sz="4116"/>
              <a:t> i el procés creat procés </a:t>
            </a:r>
            <a:r>
              <a:rPr b="1" lang="en-US"/>
              <a:t>fill</a:t>
            </a:r>
            <a:r>
              <a:rPr b="0" lang="en-US" sz="4116"/>
              <a:t> i s'obté una estructura jeràrquica de processos. La creació d'un procés pot ser jeràrquica o No jeràrquica.</a:t>
            </a:r>
            <a:endParaRPr/>
          </a:p>
          <a:p>
            <a:pPr indent="0" lvl="0" marL="0" rtl="0" algn="l">
              <a:lnSpc>
                <a:spcPct val="120000"/>
              </a:lnSpc>
              <a:spcBef>
                <a:spcPts val="2300"/>
              </a:spcBef>
              <a:spcAft>
                <a:spcPts val="0"/>
              </a:spcAft>
              <a:buClr>
                <a:srgbClr val="53585F"/>
              </a:buClr>
              <a:buSzPts val="4116"/>
              <a:buFont typeface="Proxima Nova"/>
              <a:buNone/>
            </a:pPr>
            <a:r>
              <a:rPr b="0" lang="en-US" sz="4116"/>
              <a:t>2. </a:t>
            </a:r>
            <a:r>
              <a:rPr b="1" lang="en-US"/>
              <a:t>Destruir</a:t>
            </a:r>
            <a:r>
              <a:rPr b="0" lang="en-US" sz="4116"/>
              <a:t> un procés elimina un procés del sistema operatiu, és a dir, destrueix el seu </a:t>
            </a:r>
            <a:r>
              <a:rPr b="1" lang="en-US"/>
              <a:t>bloc de control de procés (PCB</a:t>
            </a:r>
            <a:r>
              <a:rPr b="0" lang="en-US" sz="4116"/>
              <a:t>), retorna els seus recursos al sistema i l'elimina de totes les llistes o taules del sistema. En el cas de processos jeràrquics, pot haver-hi problemes en els processos fills, ja que poden quedar destruïts en funció del tipus de disseny que tingui el sistema operatiu.</a:t>
            </a:r>
            <a:endParaRPr/>
          </a:p>
        </p:txBody>
      </p:sp>
      <p:sp>
        <p:nvSpPr>
          <p:cNvPr id="560" name="Google Shape;560;g30b24191cb2_0_30"/>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GESTIÓ DE PROCESSOS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b24191cb2_0_3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lnSpcReduction="20000"/>
          </a:bodyPr>
          <a:lstStyle/>
          <a:p>
            <a:pPr indent="0" lvl="0" marL="0" rtl="0" algn="l">
              <a:lnSpc>
                <a:spcPct val="170000"/>
              </a:lnSpc>
              <a:spcBef>
                <a:spcPts val="0"/>
              </a:spcBef>
              <a:spcAft>
                <a:spcPts val="0"/>
              </a:spcAft>
              <a:buClr>
                <a:srgbClr val="53585F"/>
              </a:buClr>
              <a:buSzPts val="3822"/>
              <a:buFont typeface="Proxima Nova"/>
              <a:buNone/>
            </a:pPr>
            <a:r>
              <a:rPr b="0" lang="en-US" sz="3822"/>
              <a:t>3. </a:t>
            </a:r>
            <a:r>
              <a:rPr b="1" lang="en-US"/>
              <a:t>Canviar la prioritat</a:t>
            </a:r>
            <a:r>
              <a:rPr b="0" lang="en-US" sz="3822"/>
              <a:t> d'un procés.</a:t>
            </a:r>
            <a:endParaRPr/>
          </a:p>
          <a:p>
            <a:pPr indent="0" lvl="0" marL="0" rtl="0" algn="l">
              <a:lnSpc>
                <a:spcPct val="170000"/>
              </a:lnSpc>
              <a:spcBef>
                <a:spcPts val="2100"/>
              </a:spcBef>
              <a:spcAft>
                <a:spcPts val="0"/>
              </a:spcAft>
              <a:buClr>
                <a:srgbClr val="53585F"/>
              </a:buClr>
              <a:buSzPts val="3822"/>
              <a:buFont typeface="Proxima Nova"/>
              <a:buNone/>
            </a:pPr>
            <a:r>
              <a:rPr b="0" lang="en-US" sz="3822"/>
              <a:t>4. </a:t>
            </a:r>
            <a:r>
              <a:rPr b="1" lang="en-US"/>
              <a:t>Adormir</a:t>
            </a:r>
            <a:r>
              <a:rPr b="0" lang="en-US" sz="3822"/>
              <a:t> o </a:t>
            </a:r>
            <a:r>
              <a:rPr b="1" lang="en-US"/>
              <a:t>bloquejar</a:t>
            </a:r>
            <a:r>
              <a:rPr b="0" lang="en-US" sz="3822"/>
              <a:t> l'execució d'un procés. És una tècnica mitjançant la qual un procés passa a l'estat de bloquejat.</a:t>
            </a:r>
            <a:endParaRPr/>
          </a:p>
          <a:p>
            <a:pPr indent="0" lvl="0" marL="0" rtl="0" algn="l">
              <a:lnSpc>
                <a:spcPct val="170000"/>
              </a:lnSpc>
              <a:spcBef>
                <a:spcPts val="2100"/>
              </a:spcBef>
              <a:spcAft>
                <a:spcPts val="0"/>
              </a:spcAft>
              <a:buClr>
                <a:srgbClr val="53585F"/>
              </a:buClr>
              <a:buSzPts val="3822"/>
              <a:buFont typeface="Proxima Nova"/>
              <a:buNone/>
            </a:pPr>
            <a:r>
              <a:rPr b="0" lang="en-US" sz="3822"/>
              <a:t>5. </a:t>
            </a:r>
            <a:r>
              <a:rPr b="1" lang="en-US"/>
              <a:t>Despertar</a:t>
            </a:r>
            <a:r>
              <a:rPr b="0" lang="en-US" sz="3822"/>
              <a:t> un procés és una manera artificial de desbloquejar que s'utilitza per a "despertar processos adormits".</a:t>
            </a:r>
            <a:endParaRPr/>
          </a:p>
          <a:p>
            <a:pPr indent="0" lvl="0" marL="0" rtl="0" algn="l">
              <a:lnSpc>
                <a:spcPct val="170000"/>
              </a:lnSpc>
              <a:spcBef>
                <a:spcPts val="2100"/>
              </a:spcBef>
              <a:spcAft>
                <a:spcPts val="0"/>
              </a:spcAft>
              <a:buClr>
                <a:srgbClr val="53585F"/>
              </a:buClr>
              <a:buSzPts val="3822"/>
              <a:buFont typeface="Proxima Nova"/>
              <a:buNone/>
            </a:pPr>
            <a:r>
              <a:rPr b="0" lang="en-US" sz="3822"/>
              <a:t>6. </a:t>
            </a:r>
            <a:r>
              <a:rPr b="1" lang="en-US"/>
              <a:t>Suspendre</a:t>
            </a:r>
            <a:r>
              <a:rPr b="0" lang="en-US" sz="3822"/>
              <a:t> un procés és una operació d'alta prioritat, deixant d'estar operatiu en el sistema. S’utilitza en moments de</a:t>
            </a:r>
            <a:r>
              <a:rPr b="1" lang="en-US"/>
              <a:t> mal funcionament</a:t>
            </a:r>
            <a:r>
              <a:rPr b="0" lang="en-US" sz="3822"/>
              <a:t> del sistema, sobrecàrrega, etc…</a:t>
            </a:r>
            <a:endParaRPr/>
          </a:p>
          <a:p>
            <a:pPr indent="0" lvl="0" marL="0" rtl="0" algn="l">
              <a:lnSpc>
                <a:spcPct val="170000"/>
              </a:lnSpc>
              <a:spcBef>
                <a:spcPts val="2100"/>
              </a:spcBef>
              <a:spcAft>
                <a:spcPts val="0"/>
              </a:spcAft>
              <a:buClr>
                <a:srgbClr val="53585F"/>
              </a:buClr>
              <a:buSzPts val="3822"/>
              <a:buFont typeface="Proxima Nova"/>
              <a:buNone/>
            </a:pPr>
            <a:r>
              <a:rPr b="0" lang="en-US" sz="3822"/>
              <a:t>7. </a:t>
            </a:r>
            <a:r>
              <a:rPr b="1" lang="en-US"/>
              <a:t>Continuar</a:t>
            </a:r>
            <a:r>
              <a:rPr b="0" lang="en-US" sz="3822"/>
              <a:t> un procés és activar un procés </a:t>
            </a:r>
            <a:r>
              <a:rPr b="1" lang="en-US"/>
              <a:t>suspès</a:t>
            </a:r>
            <a:r>
              <a:rPr b="0" lang="en-US" sz="3822"/>
              <a:t>.</a:t>
            </a:r>
            <a:endParaRPr/>
          </a:p>
        </p:txBody>
      </p:sp>
      <p:sp>
        <p:nvSpPr>
          <p:cNvPr id="566" name="Google Shape;566;g30b24191cb2_0_35"/>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4</a:t>
            </a:r>
            <a:r>
              <a:rPr b="0" i="0" lang="en-US" sz="11600" u="none" cap="none" strike="noStrike">
                <a:solidFill>
                  <a:srgbClr val="E31E25"/>
                </a:solidFill>
                <a:latin typeface="Arial"/>
                <a:ea typeface="Arial"/>
                <a:cs typeface="Arial"/>
                <a:sym typeface="Arial"/>
              </a:rPr>
              <a:t> GESTIÓ DE PROCESSOS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b24191cb2_0_40"/>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400"/>
              <a:buFont typeface="Proxima Nova"/>
              <a:buNone/>
            </a:pPr>
            <a:r>
              <a:rPr lang="en-US" sz="5400"/>
              <a:t>FCFS - First come first served</a:t>
            </a:r>
            <a:br>
              <a:rPr lang="en-US" u="sng"/>
            </a:br>
            <a:endParaRPr sz="5200"/>
          </a:p>
          <a:p>
            <a:pPr indent="0" lvl="0" marL="0" rtl="0" algn="l">
              <a:lnSpc>
                <a:spcPct val="150000"/>
              </a:lnSpc>
              <a:spcBef>
                <a:spcPts val="0"/>
              </a:spcBef>
              <a:spcAft>
                <a:spcPts val="0"/>
              </a:spcAft>
              <a:buClr>
                <a:srgbClr val="53585F"/>
              </a:buClr>
              <a:buSzPts val="5200"/>
              <a:buFont typeface="Proxima Nova"/>
              <a:buNone/>
            </a:pPr>
            <a:r>
              <a:rPr lang="en-US" sz="5200"/>
              <a:t>•</a:t>
            </a:r>
            <a:r>
              <a:rPr b="0" lang="en-US" sz="5200"/>
              <a:t> Es genera una cua de processos ordenats per ordre d’arribada.</a:t>
            </a:r>
            <a:endParaRPr b="0"/>
          </a:p>
          <a:p>
            <a:pPr indent="0" lvl="0" marL="0" rtl="0" algn="l">
              <a:lnSpc>
                <a:spcPct val="150000"/>
              </a:lnSpc>
              <a:spcBef>
                <a:spcPts val="0"/>
              </a:spcBef>
              <a:spcAft>
                <a:spcPts val="0"/>
              </a:spcAft>
              <a:buClr>
                <a:srgbClr val="53585F"/>
              </a:buClr>
              <a:buSzPts val="5200"/>
              <a:buFont typeface="Proxima Nova"/>
              <a:buNone/>
            </a:pPr>
            <a:r>
              <a:rPr b="0" lang="en-US" sz="5200"/>
              <a:t>• S’atorga la CPU al primer procés de la cua.</a:t>
            </a:r>
            <a:endParaRPr b="0"/>
          </a:p>
          <a:p>
            <a:pPr indent="0" lvl="0" marL="0" rtl="0" algn="l">
              <a:lnSpc>
                <a:spcPct val="150000"/>
              </a:lnSpc>
              <a:spcBef>
                <a:spcPts val="0"/>
              </a:spcBef>
              <a:spcAft>
                <a:spcPts val="0"/>
              </a:spcAft>
              <a:buClr>
                <a:srgbClr val="53585F"/>
              </a:buClr>
              <a:buSzPts val="5200"/>
              <a:buFont typeface="Proxima Nova"/>
              <a:buNone/>
            </a:pPr>
            <a:r>
              <a:rPr b="0" lang="en-US" sz="5200"/>
              <a:t>• El procés en execució no deixa la CPU fins que acaba.</a:t>
            </a:r>
            <a:endParaRPr b="0"/>
          </a:p>
          <a:p>
            <a:pPr indent="0" lvl="0" marL="0" rtl="0" algn="l">
              <a:lnSpc>
                <a:spcPct val="150000"/>
              </a:lnSpc>
              <a:spcBef>
                <a:spcPts val="0"/>
              </a:spcBef>
              <a:spcAft>
                <a:spcPts val="0"/>
              </a:spcAft>
              <a:buClr>
                <a:srgbClr val="53585F"/>
              </a:buClr>
              <a:buSzPts val="5200"/>
              <a:buFont typeface="Proxima Nova"/>
              <a:buNone/>
            </a:pPr>
            <a:r>
              <a:rPr b="0" lang="en-US" sz="5200"/>
              <a:t>• Un cop acabat començarà el següent de la cua.</a:t>
            </a:r>
            <a:endParaRPr b="0"/>
          </a:p>
          <a:p>
            <a:pPr indent="0" lvl="0" marL="0" rtl="0" algn="l">
              <a:lnSpc>
                <a:spcPct val="150000"/>
              </a:lnSpc>
              <a:spcBef>
                <a:spcPts val="0"/>
              </a:spcBef>
              <a:spcAft>
                <a:spcPts val="0"/>
              </a:spcAft>
              <a:buClr>
                <a:srgbClr val="53585F"/>
              </a:buClr>
              <a:buSzPts val="5200"/>
              <a:buFont typeface="Proxima Nova"/>
              <a:buNone/>
            </a:pPr>
            <a:r>
              <a:rPr b="0" lang="en-US" sz="5200"/>
              <a:t>Quan un procés entra en la CPU no surt fins que no acaba.</a:t>
            </a:r>
            <a:endParaRPr b="0"/>
          </a:p>
        </p:txBody>
      </p:sp>
      <p:sp>
        <p:nvSpPr>
          <p:cNvPr id="572" name="Google Shape;572;g30b24191cb2_0_40"/>
          <p:cNvSpPr txBox="1"/>
          <p:nvPr>
            <p:ph type="title"/>
          </p:nvPr>
        </p:nvSpPr>
        <p:spPr>
          <a:xfrm>
            <a:off x="1111500" y="6447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30b24191cb2_0_45"/>
          <p:cNvSpPr txBox="1"/>
          <p:nvPr>
            <p:ph type="title"/>
          </p:nvPr>
        </p:nvSpPr>
        <p:spPr>
          <a:xfrm>
            <a:off x="1057000" y="50685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
        <p:nvSpPr>
          <p:cNvPr id="578" name="Google Shape;578;g30b24191cb2_0_45"/>
          <p:cNvSpPr txBox="1"/>
          <p:nvPr/>
        </p:nvSpPr>
        <p:spPr>
          <a:xfrm>
            <a:off x="913375" y="3631304"/>
            <a:ext cx="9223800" cy="1900500"/>
          </a:xfrm>
          <a:prstGeom prst="rect">
            <a:avLst/>
          </a:prstGeom>
          <a:noFill/>
          <a:ln>
            <a:noFill/>
          </a:ln>
        </p:spPr>
        <p:txBody>
          <a:bodyPr anchorCtr="0" anchor="ctr" bIns="50800" lIns="50800" spcFirstLastPara="1" rIns="50800" wrap="square" tIns="50800">
            <a:spAutoFit/>
          </a:bodyPr>
          <a:lstStyle/>
          <a:p>
            <a:pPr indent="0" lvl="0" marL="0" marR="0" rtl="0" algn="l">
              <a:lnSpc>
                <a:spcPct val="120000"/>
              </a:lnSpc>
              <a:spcBef>
                <a:spcPts val="0"/>
              </a:spcBef>
              <a:spcAft>
                <a:spcPts val="0"/>
              </a:spcAft>
              <a:buClr>
                <a:srgbClr val="53585F"/>
              </a:buClr>
              <a:buSzPts val="5400"/>
              <a:buFont typeface="Proxima Nova"/>
              <a:buNone/>
            </a:pPr>
            <a:r>
              <a:rPr b="1" i="0" lang="en-US" sz="5400" u="sng" cap="none" strike="noStrike">
                <a:solidFill>
                  <a:srgbClr val="53585F"/>
                </a:solidFill>
                <a:latin typeface="Proxima Nova"/>
                <a:ea typeface="Proxima Nova"/>
                <a:cs typeface="Proxima Nova"/>
                <a:sym typeface="Proxima Nova"/>
              </a:rPr>
              <a:t>FCFS - First come first served</a:t>
            </a:r>
            <a:br>
              <a:rPr b="1" i="0" lang="en-US" sz="4200" u="sng" cap="none" strike="noStrike">
                <a:solidFill>
                  <a:srgbClr val="53585F"/>
                </a:solidFill>
                <a:latin typeface="Proxima Nova"/>
                <a:ea typeface="Proxima Nova"/>
                <a:cs typeface="Proxima Nova"/>
                <a:sym typeface="Proxima Nova"/>
              </a:rPr>
            </a:br>
            <a:endParaRPr b="0" i="0" sz="5200" u="none" cap="none" strike="noStrike">
              <a:solidFill>
                <a:srgbClr val="000000"/>
              </a:solidFill>
              <a:latin typeface="Proxima Nova"/>
              <a:ea typeface="Proxima Nova"/>
              <a:cs typeface="Proxima Nova"/>
              <a:sym typeface="Proxima Nova"/>
            </a:endParaRPr>
          </a:p>
        </p:txBody>
      </p:sp>
      <p:pic>
        <p:nvPicPr>
          <p:cNvPr descr="Screenshot 2021-10-24 at 15.41.32.png" id="579" name="Google Shape;579;g30b24191cb2_0_45"/>
          <p:cNvPicPr preferRelativeResize="0"/>
          <p:nvPr/>
        </p:nvPicPr>
        <p:blipFill rotWithShape="1">
          <a:blip r:embed="rId3">
            <a:alphaModFix/>
          </a:blip>
          <a:srcRect b="0" l="0" r="0" t="0"/>
          <a:stretch/>
        </p:blipFill>
        <p:spPr>
          <a:xfrm>
            <a:off x="1167855" y="5404366"/>
            <a:ext cx="20108920" cy="727418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0b24191cb2_0_51"/>
          <p:cNvSpPr txBox="1"/>
          <p:nvPr>
            <p:ph type="title"/>
          </p:nvPr>
        </p:nvSpPr>
        <p:spPr>
          <a:xfrm>
            <a:off x="1219200" y="46517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
        <p:nvSpPr>
          <p:cNvPr id="585" name="Google Shape;585;g30b24191cb2_0_51"/>
          <p:cNvSpPr txBox="1"/>
          <p:nvPr/>
        </p:nvSpPr>
        <p:spPr>
          <a:xfrm>
            <a:off x="1219188" y="3680316"/>
            <a:ext cx="9223800" cy="1900500"/>
          </a:xfrm>
          <a:prstGeom prst="rect">
            <a:avLst/>
          </a:prstGeom>
          <a:noFill/>
          <a:ln>
            <a:noFill/>
          </a:ln>
        </p:spPr>
        <p:txBody>
          <a:bodyPr anchorCtr="0" anchor="ctr" bIns="50800" lIns="50800" spcFirstLastPara="1" rIns="50800" wrap="square" tIns="50800">
            <a:spAutoFit/>
          </a:bodyPr>
          <a:lstStyle/>
          <a:p>
            <a:pPr indent="0" lvl="0" marL="0" marR="0" rtl="0" algn="l">
              <a:lnSpc>
                <a:spcPct val="120000"/>
              </a:lnSpc>
              <a:spcBef>
                <a:spcPts val="0"/>
              </a:spcBef>
              <a:spcAft>
                <a:spcPts val="0"/>
              </a:spcAft>
              <a:buClr>
                <a:srgbClr val="53585F"/>
              </a:buClr>
              <a:buSzPts val="5400"/>
              <a:buFont typeface="Proxima Nova"/>
              <a:buNone/>
            </a:pPr>
            <a:r>
              <a:rPr b="1" i="0" lang="en-US" sz="5400" u="sng" cap="none" strike="noStrike">
                <a:solidFill>
                  <a:srgbClr val="53585F"/>
                </a:solidFill>
                <a:latin typeface="Proxima Nova"/>
                <a:ea typeface="Proxima Nova"/>
                <a:cs typeface="Proxima Nova"/>
                <a:sym typeface="Proxima Nova"/>
              </a:rPr>
              <a:t>FCFS - First come first served</a:t>
            </a:r>
            <a:br>
              <a:rPr b="1" i="0" lang="en-US" sz="4200" u="sng" cap="none" strike="noStrike">
                <a:solidFill>
                  <a:srgbClr val="53585F"/>
                </a:solidFill>
                <a:latin typeface="Proxima Nova"/>
                <a:ea typeface="Proxima Nova"/>
                <a:cs typeface="Proxima Nova"/>
                <a:sym typeface="Proxima Nova"/>
              </a:rPr>
            </a:br>
            <a:endParaRPr b="0" i="0" sz="5200" u="none" cap="none" strike="noStrike">
              <a:solidFill>
                <a:srgbClr val="000000"/>
              </a:solidFill>
              <a:latin typeface="Proxima Nova"/>
              <a:ea typeface="Proxima Nova"/>
              <a:cs typeface="Proxima Nova"/>
              <a:sym typeface="Proxima Nova"/>
            </a:endParaRPr>
          </a:p>
        </p:txBody>
      </p:sp>
      <p:pic>
        <p:nvPicPr>
          <p:cNvPr descr="Screenshot 2021-10-24 at 15.41.03.png" id="586" name="Google Shape;586;g30b24191cb2_0_51"/>
          <p:cNvPicPr preferRelativeResize="0"/>
          <p:nvPr/>
        </p:nvPicPr>
        <p:blipFill rotWithShape="1">
          <a:blip r:embed="rId3">
            <a:alphaModFix/>
          </a:blip>
          <a:srcRect b="0" l="0" r="0" t="0"/>
          <a:stretch/>
        </p:blipFill>
        <p:spPr>
          <a:xfrm>
            <a:off x="1587853" y="5372227"/>
            <a:ext cx="21208294" cy="762754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30b24191cb2_0_57"/>
          <p:cNvSpPr txBox="1"/>
          <p:nvPr>
            <p:ph idx="1" type="body"/>
          </p:nvPr>
        </p:nvSpPr>
        <p:spPr>
          <a:xfrm>
            <a:off x="1219200" y="439805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312"/>
              <a:buFont typeface="Proxima Nova"/>
              <a:buNone/>
            </a:pPr>
            <a:r>
              <a:rPr lang="en-US" sz="5312" u="sng"/>
              <a:t>SJF (</a:t>
            </a:r>
            <a:r>
              <a:rPr i="1" lang="en-US"/>
              <a:t>Shortest Job First</a:t>
            </a:r>
            <a:r>
              <a:rPr lang="en-US" sz="5312" u="sng"/>
              <a:t>) - Primer el més curt</a:t>
            </a:r>
            <a:br>
              <a:rPr lang="en-US" sz="5312" u="sng"/>
            </a:br>
            <a:endParaRPr/>
          </a:p>
          <a:p>
            <a:pPr indent="0" lvl="0" marL="0" rtl="0" algn="l">
              <a:lnSpc>
                <a:spcPct val="150000"/>
              </a:lnSpc>
              <a:spcBef>
                <a:spcPts val="0"/>
              </a:spcBef>
              <a:spcAft>
                <a:spcPts val="0"/>
              </a:spcAft>
              <a:buClr>
                <a:srgbClr val="53585F"/>
              </a:buClr>
              <a:buSzPts val="4316"/>
              <a:buFont typeface="Proxima Nova"/>
              <a:buNone/>
            </a:pPr>
            <a:r>
              <a:rPr lang="en-US" sz="4316"/>
              <a:t>• Assigna la CPU als processos més curts.</a:t>
            </a:r>
            <a:endParaRPr/>
          </a:p>
          <a:p>
            <a:pPr indent="0" lvl="0" marL="0" rtl="0" algn="l">
              <a:lnSpc>
                <a:spcPct val="150000"/>
              </a:lnSpc>
              <a:spcBef>
                <a:spcPts val="0"/>
              </a:spcBef>
              <a:spcAft>
                <a:spcPts val="0"/>
              </a:spcAft>
              <a:buClr>
                <a:srgbClr val="53585F"/>
              </a:buClr>
              <a:buSzPts val="4316"/>
              <a:buFont typeface="Proxima Nova"/>
              <a:buNone/>
            </a:pPr>
            <a:r>
              <a:rPr lang="en-US" sz="4316"/>
              <a:t>• Els processos es posen en cua quan arriben, però s’ordenen per mida.</a:t>
            </a:r>
            <a:endParaRPr/>
          </a:p>
          <a:p>
            <a:pPr indent="0" lvl="0" marL="0" rtl="0" algn="l">
              <a:lnSpc>
                <a:spcPct val="150000"/>
              </a:lnSpc>
              <a:spcBef>
                <a:spcPts val="0"/>
              </a:spcBef>
              <a:spcAft>
                <a:spcPts val="0"/>
              </a:spcAft>
              <a:buClr>
                <a:srgbClr val="53585F"/>
              </a:buClr>
              <a:buSzPts val="4316"/>
              <a:buFont typeface="Proxima Nova"/>
              <a:buNone/>
            </a:pPr>
            <a:r>
              <a:rPr lang="en-US" sz="4316"/>
              <a:t>• Quan acaba el procés en execució actual entra el més curt que hi hagi en espera.</a:t>
            </a:r>
            <a:endParaRPr/>
          </a:p>
          <a:p>
            <a:pPr indent="0" lvl="0" marL="0" rtl="0" algn="l">
              <a:lnSpc>
                <a:spcPct val="150000"/>
              </a:lnSpc>
              <a:spcBef>
                <a:spcPts val="0"/>
              </a:spcBef>
              <a:spcAft>
                <a:spcPts val="0"/>
              </a:spcAft>
              <a:buClr>
                <a:srgbClr val="53585F"/>
              </a:buClr>
              <a:buSzPts val="4316"/>
              <a:buFont typeface="Proxima Nova"/>
              <a:buNone/>
            </a:pPr>
            <a:r>
              <a:rPr lang="en-US" sz="4316"/>
              <a:t>• Quan un procés entra en la CPU no surt fins que acaba.</a:t>
            </a:r>
            <a:endParaRPr/>
          </a:p>
          <a:p>
            <a:pPr indent="0" lvl="0" marL="0" rtl="0" algn="l">
              <a:lnSpc>
                <a:spcPct val="150000"/>
              </a:lnSpc>
              <a:spcBef>
                <a:spcPts val="0"/>
              </a:spcBef>
              <a:spcAft>
                <a:spcPts val="0"/>
              </a:spcAft>
              <a:buClr>
                <a:srgbClr val="53585F"/>
              </a:buClr>
              <a:buSzPts val="4316"/>
              <a:buFont typeface="Proxima Nova"/>
              <a:buNone/>
            </a:pPr>
            <a:r>
              <a:t/>
            </a:r>
            <a:endParaRPr sz="4316"/>
          </a:p>
          <a:p>
            <a:pPr indent="0" lvl="0" marL="0" rtl="0" algn="l">
              <a:lnSpc>
                <a:spcPct val="150000"/>
              </a:lnSpc>
              <a:spcBef>
                <a:spcPts val="0"/>
              </a:spcBef>
              <a:spcAft>
                <a:spcPts val="0"/>
              </a:spcAft>
              <a:buClr>
                <a:srgbClr val="53585F"/>
              </a:buClr>
              <a:buSzPts val="4316"/>
              <a:buFont typeface="Proxima Nova"/>
              <a:buNone/>
            </a:pPr>
            <a:r>
              <a:rPr lang="en-US" sz="4316"/>
              <a:t>La cua s’ordena segons la mida del procés. El més curt va primer.</a:t>
            </a:r>
            <a:endParaRPr/>
          </a:p>
        </p:txBody>
      </p:sp>
      <p:sp>
        <p:nvSpPr>
          <p:cNvPr id="592" name="Google Shape;592;g30b24191cb2_0_57"/>
          <p:cNvSpPr txBox="1"/>
          <p:nvPr>
            <p:ph type="title"/>
          </p:nvPr>
        </p:nvSpPr>
        <p:spPr>
          <a:xfrm>
            <a:off x="1075575" y="5729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30b24191cb2_0_62"/>
          <p:cNvSpPr txBox="1"/>
          <p:nvPr>
            <p:ph idx="1" type="body"/>
          </p:nvPr>
        </p:nvSpPr>
        <p:spPr>
          <a:xfrm>
            <a:off x="1219200" y="3661975"/>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6400"/>
              <a:buFont typeface="Proxima Nova"/>
              <a:buNone/>
            </a:pPr>
            <a:r>
              <a:rPr lang="en-US" sz="6400" u="sng"/>
              <a:t>SJF (</a:t>
            </a:r>
            <a:r>
              <a:rPr i="1" lang="en-US"/>
              <a:t>Shortest Job First</a:t>
            </a:r>
            <a:r>
              <a:rPr lang="en-US" sz="6400" u="sng"/>
              <a:t>) o SPN (Shortest Process Next) - Primer el més curt</a:t>
            </a:r>
            <a:endParaRPr/>
          </a:p>
        </p:txBody>
      </p:sp>
      <p:sp>
        <p:nvSpPr>
          <p:cNvPr id="598" name="Google Shape;598;g30b24191cb2_0_62"/>
          <p:cNvSpPr txBox="1"/>
          <p:nvPr>
            <p:ph type="title"/>
          </p:nvPr>
        </p:nvSpPr>
        <p:spPr>
          <a:xfrm>
            <a:off x="967875" y="680625"/>
            <a:ext cx="21945600" cy="22986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E31E25"/>
              </a:buClr>
              <a:buSzPts val="8143"/>
              <a:buFont typeface="Arial"/>
              <a:buNone/>
            </a:pPr>
            <a:r>
              <a:rPr lang="en-US" sz="7843"/>
              <a:t>1.4 GESTIÓ DE PROCESSOS. ESTATS DELS PROCESSOS. PRIORITAT I PLANIFICACIÓ.</a:t>
            </a:r>
            <a:endParaRPr sz="10140"/>
          </a:p>
        </p:txBody>
      </p:sp>
      <p:pic>
        <p:nvPicPr>
          <p:cNvPr descr="Screenshot 2021-10-24 at 15.44.22.png" id="599" name="Google Shape;599;g30b24191cb2_0_62"/>
          <p:cNvPicPr preferRelativeResize="0"/>
          <p:nvPr/>
        </p:nvPicPr>
        <p:blipFill rotWithShape="1">
          <a:blip r:embed="rId3">
            <a:alphaModFix/>
          </a:blip>
          <a:srcRect b="0" l="0" r="0" t="0"/>
          <a:stretch/>
        </p:blipFill>
        <p:spPr>
          <a:xfrm>
            <a:off x="2209679" y="5998857"/>
            <a:ext cx="19964644" cy="69996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2"/>
          <p:cNvSpPr txBox="1"/>
          <p:nvPr>
            <p:ph idx="1" type="body"/>
          </p:nvPr>
        </p:nvSpPr>
        <p:spPr>
          <a:xfrm>
            <a:off x="1039650" y="4559625"/>
            <a:ext cx="219456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6300"/>
              <a:buFont typeface="Proxima Nova"/>
              <a:buNone/>
            </a:pPr>
            <a:r>
              <a:rPr b="0" lang="en-US" sz="6300"/>
              <a:t>El </a:t>
            </a:r>
            <a:r>
              <a:rPr b="1" lang="en-US"/>
              <a:t>sistema operatiu </a:t>
            </a:r>
            <a:r>
              <a:rPr b="0" lang="en-US" sz="6300"/>
              <a:t>és un tipus de programari base que permet interactuar a l’usuari i les aplicacions amb el maquinari del sistema informàtic. És el programari més important d’un sistema informàtic, ja que a més de permetre la comunicació entre l’usuari i el maquinari, permet gestionar tots els recursos del sistema, com els processos o arxius i directoris.</a:t>
            </a:r>
            <a:endParaRPr/>
          </a:p>
        </p:txBody>
      </p:sp>
      <p:sp>
        <p:nvSpPr>
          <p:cNvPr id="123" name="Google Shape;123;p12"/>
          <p:cNvSpPr txBox="1"/>
          <p:nvPr>
            <p:ph type="title"/>
          </p:nvPr>
        </p:nvSpPr>
        <p:spPr>
          <a:xfrm>
            <a:off x="1129425" y="6806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11252"/>
              <a:t>1.1.2 COMPONENTS SOFTWARE. SISTEMA OPERATIU I APLICACIONS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30b24191cb2_0_68"/>
          <p:cNvSpPr txBox="1"/>
          <p:nvPr>
            <p:ph type="title"/>
          </p:nvPr>
        </p:nvSpPr>
        <p:spPr>
          <a:xfrm>
            <a:off x="1111475" y="8422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
        <p:nvSpPr>
          <p:cNvPr id="605" name="Google Shape;605;g30b24191cb2_0_68"/>
          <p:cNvSpPr txBox="1"/>
          <p:nvPr>
            <p:ph idx="1" type="body"/>
          </p:nvPr>
        </p:nvSpPr>
        <p:spPr>
          <a:xfrm>
            <a:off x="1111475" y="3140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6400"/>
              <a:buFont typeface="Proxima Nova"/>
              <a:buNone/>
            </a:pPr>
            <a:r>
              <a:rPr lang="en-US" sz="6400" u="sng"/>
              <a:t>SJF (</a:t>
            </a:r>
            <a:r>
              <a:rPr i="1" lang="en-US"/>
              <a:t>Shortest Job First</a:t>
            </a:r>
            <a:r>
              <a:rPr lang="en-US" sz="6400" u="sng"/>
              <a:t>) o SPN (Shortest Process Next) - Primer el més curt</a:t>
            </a:r>
            <a:endParaRPr/>
          </a:p>
        </p:txBody>
      </p:sp>
      <p:pic>
        <p:nvPicPr>
          <p:cNvPr descr="Screenshot 2021-10-24 at 15.45.45.png" id="606" name="Google Shape;606;g30b24191cb2_0_68"/>
          <p:cNvPicPr preferRelativeResize="0"/>
          <p:nvPr/>
        </p:nvPicPr>
        <p:blipFill rotWithShape="1">
          <a:blip r:embed="rId3">
            <a:alphaModFix/>
          </a:blip>
          <a:srcRect b="0" l="0" r="0" t="0"/>
          <a:stretch/>
        </p:blipFill>
        <p:spPr>
          <a:xfrm>
            <a:off x="1219190" y="5763428"/>
            <a:ext cx="22209001" cy="795256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30b24191cb2_0_74"/>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752"/>
              <a:buFont typeface="Proxima Nova"/>
              <a:buNone/>
            </a:pPr>
            <a:r>
              <a:rPr lang="en-US" sz="4752" u="sng"/>
              <a:t>SRTN (Shortest Remaining Time Next) - Primer el que li queda menys per acabar</a:t>
            </a:r>
            <a:br>
              <a:rPr lang="en-US" sz="4752" u="sng"/>
            </a:br>
            <a:endParaRPr/>
          </a:p>
          <a:p>
            <a:pPr indent="0" lvl="0" marL="0" rtl="0" algn="l">
              <a:lnSpc>
                <a:spcPct val="150000"/>
              </a:lnSpc>
              <a:spcBef>
                <a:spcPts val="0"/>
              </a:spcBef>
              <a:spcAft>
                <a:spcPts val="0"/>
              </a:spcAft>
              <a:buClr>
                <a:srgbClr val="53585F"/>
              </a:buClr>
              <a:buSzPts val="4576"/>
              <a:buFont typeface="Proxima Nova"/>
              <a:buNone/>
            </a:pPr>
            <a:r>
              <a:rPr lang="en-US" sz="4576"/>
              <a:t>• Assigna la CPU al procés que li quedi menys per acabar.</a:t>
            </a:r>
            <a:endParaRPr/>
          </a:p>
          <a:p>
            <a:pPr indent="0" lvl="0" marL="0" rtl="0" algn="l">
              <a:lnSpc>
                <a:spcPct val="150000"/>
              </a:lnSpc>
              <a:spcBef>
                <a:spcPts val="0"/>
              </a:spcBef>
              <a:spcAft>
                <a:spcPts val="0"/>
              </a:spcAft>
              <a:buClr>
                <a:srgbClr val="53585F"/>
              </a:buClr>
              <a:buSzPts val="4576"/>
              <a:buFont typeface="Proxima Nova"/>
              <a:buNone/>
            </a:pPr>
            <a:r>
              <a:rPr lang="en-US" sz="4576"/>
              <a:t>• Quan arriba un nou procés s’estima el nombre de cicles que li queden a l’actual i als que hi ha pendents.</a:t>
            </a:r>
            <a:endParaRPr/>
          </a:p>
          <a:p>
            <a:pPr indent="0" lvl="0" marL="0" rtl="0" algn="l">
              <a:lnSpc>
                <a:spcPct val="150000"/>
              </a:lnSpc>
              <a:spcBef>
                <a:spcPts val="0"/>
              </a:spcBef>
              <a:spcAft>
                <a:spcPts val="0"/>
              </a:spcAft>
              <a:buClr>
                <a:srgbClr val="53585F"/>
              </a:buClr>
              <a:buSzPts val="4576"/>
              <a:buFont typeface="Proxima Nova"/>
              <a:buNone/>
            </a:pPr>
            <a:r>
              <a:rPr lang="en-US" sz="4576"/>
              <a:t>• S’escollirà al procés que necessiti menys cicles per acabar.</a:t>
            </a:r>
            <a:endParaRPr/>
          </a:p>
          <a:p>
            <a:pPr indent="0" lvl="0" marL="0" rtl="0" algn="l">
              <a:lnSpc>
                <a:spcPct val="150000"/>
              </a:lnSpc>
              <a:spcBef>
                <a:spcPts val="0"/>
              </a:spcBef>
              <a:spcAft>
                <a:spcPts val="0"/>
              </a:spcAft>
              <a:buClr>
                <a:srgbClr val="53585F"/>
              </a:buClr>
              <a:buSzPts val="4576"/>
              <a:buFont typeface="Proxima Nova"/>
              <a:buNone/>
            </a:pPr>
            <a:r>
              <a:rPr lang="en-US" sz="4576"/>
              <a:t>• En cas d’empat entre el procés que surt i el nou que arriba, entrarà al processador el procés que acaba d’arribar.</a:t>
            </a:r>
            <a:endParaRPr/>
          </a:p>
        </p:txBody>
      </p:sp>
      <p:sp>
        <p:nvSpPr>
          <p:cNvPr id="612" name="Google Shape;612;g30b24191cb2_0_74"/>
          <p:cNvSpPr txBox="1"/>
          <p:nvPr>
            <p:ph type="title"/>
          </p:nvPr>
        </p:nvSpPr>
        <p:spPr>
          <a:xfrm>
            <a:off x="1219200" y="7883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30b24191cb2_0_7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marR="0" rtl="0" algn="l">
              <a:lnSpc>
                <a:spcPct val="120000"/>
              </a:lnSpc>
              <a:spcBef>
                <a:spcPts val="0"/>
              </a:spcBef>
              <a:spcAft>
                <a:spcPts val="0"/>
              </a:spcAft>
              <a:buClr>
                <a:srgbClr val="53585F"/>
              </a:buClr>
              <a:buSzPts val="4600"/>
              <a:buFont typeface="Proxima Nova"/>
              <a:buNone/>
            </a:pPr>
            <a:r>
              <a:rPr lang="en-US" sz="4600" u="sng"/>
              <a:t>SRTN (Shortest Remaining Time Next) - Primer el que li queda menys per acabar</a:t>
            </a:r>
            <a:endParaRPr/>
          </a:p>
        </p:txBody>
      </p:sp>
      <p:sp>
        <p:nvSpPr>
          <p:cNvPr id="618" name="Google Shape;618;g30b24191cb2_0_79"/>
          <p:cNvSpPr txBox="1"/>
          <p:nvPr>
            <p:ph type="title"/>
          </p:nvPr>
        </p:nvSpPr>
        <p:spPr>
          <a:xfrm>
            <a:off x="1111475" y="662650"/>
            <a:ext cx="21945600" cy="22986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E31E25"/>
              </a:buClr>
              <a:buSzPts val="8143"/>
              <a:buFont typeface="Arial"/>
              <a:buNone/>
            </a:pPr>
            <a:r>
              <a:rPr lang="en-US" sz="7943"/>
              <a:t>1.4 GESTIÓ DE PROCESSOS. ESTATS DELS PROCESSOS. PRIORITAT I PLANIFICACIÓ.</a:t>
            </a:r>
            <a:endParaRPr sz="10240"/>
          </a:p>
        </p:txBody>
      </p:sp>
      <p:pic>
        <p:nvPicPr>
          <p:cNvPr descr="Screenshot 2021-10-24 at 11.59.55.png" id="619" name="Google Shape;619;g30b24191cb2_0_79"/>
          <p:cNvPicPr preferRelativeResize="0"/>
          <p:nvPr/>
        </p:nvPicPr>
        <p:blipFill rotWithShape="1">
          <a:blip r:embed="rId3">
            <a:alphaModFix/>
          </a:blip>
          <a:srcRect b="0" l="0" r="0" t="0"/>
          <a:stretch/>
        </p:blipFill>
        <p:spPr>
          <a:xfrm>
            <a:off x="1372818" y="5033944"/>
            <a:ext cx="19340364" cy="831347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30b24191cb2_0_8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marR="0" rtl="0" algn="l">
              <a:lnSpc>
                <a:spcPct val="120000"/>
              </a:lnSpc>
              <a:spcBef>
                <a:spcPts val="0"/>
              </a:spcBef>
              <a:spcAft>
                <a:spcPts val="0"/>
              </a:spcAft>
              <a:buClr>
                <a:srgbClr val="53585F"/>
              </a:buClr>
              <a:buSzPts val="4600"/>
              <a:buFont typeface="Proxima Nova"/>
              <a:buNone/>
            </a:pPr>
            <a:r>
              <a:rPr lang="en-US" sz="4600" u="sng"/>
              <a:t>SRTN (Shortest Remaining Time Next) - Primer el que li queda menys per acabar</a:t>
            </a:r>
            <a:endParaRPr/>
          </a:p>
        </p:txBody>
      </p:sp>
      <p:sp>
        <p:nvSpPr>
          <p:cNvPr id="625" name="Google Shape;625;g30b24191cb2_0_85"/>
          <p:cNvSpPr txBox="1"/>
          <p:nvPr>
            <p:ph type="title"/>
          </p:nvPr>
        </p:nvSpPr>
        <p:spPr>
          <a:xfrm>
            <a:off x="1219200" y="89605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pic>
        <p:nvPicPr>
          <p:cNvPr descr="Screenshot 2021-10-24 at 12.00.48.png" id="626" name="Google Shape;626;g30b24191cb2_0_85"/>
          <p:cNvPicPr preferRelativeResize="0"/>
          <p:nvPr/>
        </p:nvPicPr>
        <p:blipFill rotWithShape="1">
          <a:blip r:embed="rId3">
            <a:alphaModFix/>
          </a:blip>
          <a:srcRect b="0" l="0" r="0" t="0"/>
          <a:stretch/>
        </p:blipFill>
        <p:spPr>
          <a:xfrm>
            <a:off x="1601291" y="5008914"/>
            <a:ext cx="20532249" cy="67118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30b24191cb2_0_91"/>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4982"/>
              <a:buFont typeface="Proxima Nova"/>
              <a:buNone/>
            </a:pPr>
            <a:r>
              <a:rPr lang="en-US" sz="4982" u="sng"/>
              <a:t>RR (</a:t>
            </a:r>
            <a:r>
              <a:rPr i="1" lang="en-US"/>
              <a:t>Round Robin</a:t>
            </a:r>
            <a:r>
              <a:rPr lang="en-US" sz="4982" u="sng"/>
              <a:t>)</a:t>
            </a:r>
            <a:endParaRPr/>
          </a:p>
          <a:p>
            <a:pPr indent="0" lvl="0" marL="0" rtl="0" algn="l">
              <a:lnSpc>
                <a:spcPct val="150000"/>
              </a:lnSpc>
              <a:spcBef>
                <a:spcPts val="0"/>
              </a:spcBef>
              <a:spcAft>
                <a:spcPts val="0"/>
              </a:spcAft>
              <a:buClr>
                <a:srgbClr val="53585F"/>
              </a:buClr>
              <a:buSzPts val="4888"/>
              <a:buFont typeface="Proxima Nova"/>
              <a:buNone/>
            </a:pPr>
            <a:r>
              <a:rPr lang="en-US" sz="4888"/>
              <a:t>• Assigna rotativament temps d’execució als diferents processos. L’assignació de temps segueix una seqüència.</a:t>
            </a:r>
            <a:endParaRPr/>
          </a:p>
          <a:p>
            <a:pPr indent="0" lvl="0" marL="0" rtl="0" algn="l">
              <a:lnSpc>
                <a:spcPct val="150000"/>
              </a:lnSpc>
              <a:spcBef>
                <a:spcPts val="0"/>
              </a:spcBef>
              <a:spcAft>
                <a:spcPts val="0"/>
              </a:spcAft>
              <a:buClr>
                <a:srgbClr val="53585F"/>
              </a:buClr>
              <a:buSzPts val="4888"/>
              <a:buFont typeface="Proxima Nova"/>
              <a:buNone/>
            </a:pPr>
            <a:r>
              <a:rPr lang="en-US" sz="4888"/>
              <a:t>• A cada procés se li assigna el mateix temps d’execució anomenat Quantum.</a:t>
            </a:r>
            <a:endParaRPr/>
          </a:p>
          <a:p>
            <a:pPr indent="0" lvl="0" marL="0" rtl="0" algn="l">
              <a:lnSpc>
                <a:spcPct val="150000"/>
              </a:lnSpc>
              <a:spcBef>
                <a:spcPts val="0"/>
              </a:spcBef>
              <a:spcAft>
                <a:spcPts val="0"/>
              </a:spcAft>
              <a:buClr>
                <a:srgbClr val="53585F"/>
              </a:buClr>
              <a:buSzPts val="4888"/>
              <a:buFont typeface="Proxima Nova"/>
              <a:buNone/>
            </a:pPr>
            <a:r>
              <a:rPr lang="en-US" sz="4888"/>
              <a:t>• Els processos nous es posen a la cua.</a:t>
            </a:r>
            <a:endParaRPr/>
          </a:p>
          <a:p>
            <a:pPr indent="0" lvl="0" marL="0" rtl="0" algn="l">
              <a:lnSpc>
                <a:spcPct val="150000"/>
              </a:lnSpc>
              <a:spcBef>
                <a:spcPts val="0"/>
              </a:spcBef>
              <a:spcAft>
                <a:spcPts val="0"/>
              </a:spcAft>
              <a:buClr>
                <a:srgbClr val="53585F"/>
              </a:buClr>
              <a:buSzPts val="4888"/>
              <a:buFont typeface="Proxima Nova"/>
              <a:buNone/>
            </a:pPr>
            <a:r>
              <a:rPr lang="en-US" sz="4888"/>
              <a:t>• Els processos que surten de la CPU però no han acabat van al final de la cua, els últims (si arriba un de nou al mateix moment, el que acaba de sortir del processador va últim)</a:t>
            </a:r>
            <a:endParaRPr/>
          </a:p>
        </p:txBody>
      </p:sp>
      <p:sp>
        <p:nvSpPr>
          <p:cNvPr id="632" name="Google Shape;632;g30b24191cb2_0_91"/>
          <p:cNvSpPr txBox="1"/>
          <p:nvPr>
            <p:ph type="title"/>
          </p:nvPr>
        </p:nvSpPr>
        <p:spPr>
          <a:xfrm>
            <a:off x="1219200" y="6806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30b24191cb2_0_96"/>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300"/>
              <a:buFont typeface="Proxima Nova"/>
              <a:buNone/>
            </a:pPr>
            <a:r>
              <a:rPr lang="en-US" sz="5300" u="sng"/>
              <a:t>RR (</a:t>
            </a:r>
            <a:r>
              <a:rPr i="1" lang="en-US"/>
              <a:t>Round Robin</a:t>
            </a:r>
            <a:r>
              <a:rPr lang="en-US" sz="5300" u="sng"/>
              <a:t>)</a:t>
            </a:r>
            <a:endParaRPr/>
          </a:p>
        </p:txBody>
      </p:sp>
      <p:sp>
        <p:nvSpPr>
          <p:cNvPr id="638" name="Google Shape;638;g30b24191cb2_0_96"/>
          <p:cNvSpPr txBox="1"/>
          <p:nvPr>
            <p:ph type="title"/>
          </p:nvPr>
        </p:nvSpPr>
        <p:spPr>
          <a:xfrm>
            <a:off x="1075575" y="10217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pic>
        <p:nvPicPr>
          <p:cNvPr descr="Screenshot 2021-10-24 at 15.40.32.png" id="639" name="Google Shape;639;g30b24191cb2_0_96"/>
          <p:cNvPicPr preferRelativeResize="0"/>
          <p:nvPr/>
        </p:nvPicPr>
        <p:blipFill rotWithShape="1">
          <a:blip r:embed="rId3">
            <a:alphaModFix/>
          </a:blip>
          <a:srcRect b="0" l="0" r="0" t="0"/>
          <a:stretch/>
        </p:blipFill>
        <p:spPr>
          <a:xfrm>
            <a:off x="1800766" y="5863970"/>
            <a:ext cx="18778326" cy="694631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30b24191cb2_0_102"/>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300"/>
              <a:buFont typeface="Proxima Nova"/>
              <a:buNone/>
            </a:pPr>
            <a:r>
              <a:rPr lang="en-US" sz="5300" u="sng"/>
              <a:t>RR (</a:t>
            </a:r>
            <a:r>
              <a:rPr i="1" lang="en-US"/>
              <a:t>Round Robin</a:t>
            </a:r>
            <a:r>
              <a:rPr lang="en-US" sz="5300" u="sng"/>
              <a:t>)</a:t>
            </a:r>
            <a:endParaRPr/>
          </a:p>
        </p:txBody>
      </p:sp>
      <p:sp>
        <p:nvSpPr>
          <p:cNvPr id="645" name="Google Shape;645;g30b24191cb2_0_102"/>
          <p:cNvSpPr txBox="1"/>
          <p:nvPr>
            <p:ph type="title"/>
          </p:nvPr>
        </p:nvSpPr>
        <p:spPr>
          <a:xfrm>
            <a:off x="1219200" y="7883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pic>
        <p:nvPicPr>
          <p:cNvPr descr="Screenshot 2021-10-24 at 15.39.12.png" id="646" name="Google Shape;646;g30b24191cb2_0_102"/>
          <p:cNvPicPr preferRelativeResize="0"/>
          <p:nvPr/>
        </p:nvPicPr>
        <p:blipFill rotWithShape="1">
          <a:blip r:embed="rId3">
            <a:alphaModFix/>
          </a:blip>
          <a:srcRect b="0" l="0" r="0" t="0"/>
          <a:stretch/>
        </p:blipFill>
        <p:spPr>
          <a:xfrm>
            <a:off x="1576517" y="5247738"/>
            <a:ext cx="20692366" cy="7963333"/>
          </a:xfrm>
          <a:prstGeom prst="rect">
            <a:avLst/>
          </a:prstGeom>
          <a:noFill/>
          <a:ln>
            <a:noFill/>
          </a:ln>
        </p:spPr>
      </p:pic>
      <p:sp>
        <p:nvSpPr>
          <p:cNvPr id="647" name="Google Shape;647;g30b24191cb2_0_102"/>
          <p:cNvSpPr txBox="1"/>
          <p:nvPr/>
        </p:nvSpPr>
        <p:spPr>
          <a:xfrm>
            <a:off x="20500622" y="3610844"/>
            <a:ext cx="1274700" cy="980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700"/>
              <a:buFont typeface="Proxima Nova"/>
              <a:buNone/>
            </a:pPr>
            <a:r>
              <a:rPr b="0" i="0" lang="en-US" sz="5700" u="none" cap="none" strike="noStrike">
                <a:solidFill>
                  <a:srgbClr val="000000"/>
                </a:solidFill>
                <a:latin typeface="Proxima Nova"/>
                <a:ea typeface="Proxima Nova"/>
                <a:cs typeface="Proxima Nova"/>
                <a:sym typeface="Proxima Nova"/>
              </a:rPr>
              <a:t>Q=1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descr="Screenshot 2021-10-24 at 15.43.40.png" id="652" name="Google Shape;652;g30b24191cb2_0_109"/>
          <p:cNvPicPr preferRelativeResize="0"/>
          <p:nvPr/>
        </p:nvPicPr>
        <p:blipFill rotWithShape="1">
          <a:blip r:embed="rId3">
            <a:alphaModFix/>
          </a:blip>
          <a:srcRect b="0" l="0" r="0" t="0"/>
          <a:stretch/>
        </p:blipFill>
        <p:spPr>
          <a:xfrm>
            <a:off x="1062917" y="3963815"/>
            <a:ext cx="21812450" cy="8305029"/>
          </a:xfrm>
          <a:prstGeom prst="rect">
            <a:avLst/>
          </a:prstGeom>
          <a:noFill/>
          <a:ln>
            <a:noFill/>
          </a:ln>
        </p:spPr>
      </p:pic>
      <p:sp>
        <p:nvSpPr>
          <p:cNvPr id="653" name="Google Shape;653;g30b24191cb2_0_109"/>
          <p:cNvSpPr txBox="1"/>
          <p:nvPr>
            <p:ph idx="1" type="body"/>
          </p:nvPr>
        </p:nvSpPr>
        <p:spPr>
          <a:xfrm>
            <a:off x="824225" y="3963825"/>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300"/>
              <a:buFont typeface="Proxima Nova"/>
              <a:buNone/>
            </a:pPr>
            <a:r>
              <a:rPr lang="en-US" sz="5300" u="sng"/>
              <a:t>RR (</a:t>
            </a:r>
            <a:r>
              <a:rPr i="1" lang="en-US"/>
              <a:t>Round Robin</a:t>
            </a:r>
            <a:r>
              <a:rPr lang="en-US" sz="5300" u="sng"/>
              <a:t>)</a:t>
            </a:r>
            <a:endParaRPr/>
          </a:p>
        </p:txBody>
      </p:sp>
      <p:sp>
        <p:nvSpPr>
          <p:cNvPr id="654" name="Google Shape;654;g30b24191cb2_0_109"/>
          <p:cNvSpPr txBox="1"/>
          <p:nvPr>
            <p:ph type="title"/>
          </p:nvPr>
        </p:nvSpPr>
        <p:spPr>
          <a:xfrm>
            <a:off x="1062925" y="537000"/>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
        <p:nvSpPr>
          <p:cNvPr id="655" name="Google Shape;655;g30b24191cb2_0_109"/>
          <p:cNvSpPr txBox="1"/>
          <p:nvPr/>
        </p:nvSpPr>
        <p:spPr>
          <a:xfrm>
            <a:off x="20421355" y="3610844"/>
            <a:ext cx="1433100" cy="980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700"/>
              <a:buFont typeface="Proxima Nova"/>
              <a:buNone/>
            </a:pPr>
            <a:r>
              <a:rPr b="0" i="0" lang="en-US" sz="5700" u="none" cap="none" strike="noStrike">
                <a:solidFill>
                  <a:srgbClr val="000000"/>
                </a:solidFill>
                <a:latin typeface="Proxima Nova"/>
                <a:ea typeface="Proxima Nova"/>
                <a:cs typeface="Proxima Nova"/>
                <a:sym typeface="Proxima Nova"/>
              </a:rPr>
              <a:t>Q=4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30b24191cb2_0_116"/>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rgbClr val="53585F"/>
              </a:buClr>
              <a:buSzPts val="5300"/>
              <a:buFont typeface="Proxima Nova"/>
              <a:buNone/>
            </a:pPr>
            <a:r>
              <a:rPr lang="en-US" sz="5300" u="sng"/>
              <a:t>Linux</a:t>
            </a:r>
            <a:endParaRPr/>
          </a:p>
          <a:p>
            <a:pPr indent="0" lvl="0" marL="0" rtl="0" algn="l">
              <a:lnSpc>
                <a:spcPct val="120000"/>
              </a:lnSpc>
              <a:spcBef>
                <a:spcPts val="2400"/>
              </a:spcBef>
              <a:spcAft>
                <a:spcPts val="0"/>
              </a:spcAft>
              <a:buClr>
                <a:srgbClr val="53585F"/>
              </a:buClr>
              <a:buSzPts val="5300"/>
              <a:buFont typeface="Proxima Nova"/>
              <a:buNone/>
            </a:pPr>
            <a:r>
              <a:rPr b="0" lang="en-US" sz="5300"/>
              <a:t>Primer nivell: Utilitza l’algorisme FCFS</a:t>
            </a:r>
            <a:br>
              <a:rPr b="0" lang="en-US" sz="5300"/>
            </a:br>
            <a:r>
              <a:rPr b="0" lang="en-US" sz="5300"/>
              <a:t>Segon nivell: S’aplica l’algorisme Round Robin</a:t>
            </a:r>
            <a:br>
              <a:rPr b="0" lang="en-US" sz="5300"/>
            </a:br>
            <a:br>
              <a:rPr b="0" lang="en-US" sz="5300"/>
            </a:br>
            <a:r>
              <a:rPr b="1" lang="en-US" u="sng"/>
              <a:t>Windows</a:t>
            </a:r>
            <a:br>
              <a:rPr b="0" lang="en-US" sz="5300"/>
            </a:br>
            <a:r>
              <a:rPr b="0" lang="en-US" sz="5300"/>
              <a:t>Utilitza un algorisme amb cues múltiples (32 cues) i les cues s’ordenen mitjançant Round Robin</a:t>
            </a:r>
            <a:endParaRPr/>
          </a:p>
        </p:txBody>
      </p:sp>
      <p:sp>
        <p:nvSpPr>
          <p:cNvPr id="661" name="Google Shape;661;g30b24191cb2_0_116"/>
          <p:cNvSpPr txBox="1"/>
          <p:nvPr>
            <p:ph type="title"/>
          </p:nvPr>
        </p:nvSpPr>
        <p:spPr>
          <a:xfrm>
            <a:off x="1147375" y="6806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9048"/>
              <a:t>1.4 GESTIÓ DE PROCESSOS. ESTATS DELS PROCESSOS. PRIORITAT I PLANIFICACIÓ.</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4"/>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Arial"/>
              <a:buNone/>
            </a:pPr>
            <a:r>
              <a:rPr lang="en-US" sz="11600"/>
              <a:t>1.5 GESTOR D’ARXIUS</a:t>
            </a:r>
            <a:endParaRPr/>
          </a:p>
        </p:txBody>
      </p:sp>
      <p:sp>
        <p:nvSpPr>
          <p:cNvPr id="667" name="Google Shape;667;p84"/>
          <p:cNvSpPr txBox="1"/>
          <p:nvPr/>
        </p:nvSpPr>
        <p:spPr>
          <a:xfrm>
            <a:off x="1361225" y="3123517"/>
            <a:ext cx="21945600" cy="8902800"/>
          </a:xfrm>
          <a:prstGeom prst="rect">
            <a:avLst/>
          </a:prstGeom>
          <a:noFill/>
          <a:ln>
            <a:noFill/>
          </a:ln>
        </p:spPr>
        <p:txBody>
          <a:bodyPr anchorCtr="0" anchor="ctr" bIns="50800" lIns="50800" spcFirstLastPara="1" rIns="50800" wrap="square" tIns="50800">
            <a:normAutofit/>
          </a:bodyPr>
          <a:lstStyle/>
          <a:p>
            <a:pPr indent="0" lvl="0" marL="0" marR="0" rtl="0" algn="l">
              <a:lnSpc>
                <a:spcPct val="140000"/>
              </a:lnSpc>
              <a:spcBef>
                <a:spcPts val="0"/>
              </a:spcBef>
              <a:spcAft>
                <a:spcPts val="0"/>
              </a:spcAft>
              <a:buClr>
                <a:srgbClr val="000000"/>
              </a:buClr>
              <a:buSzPts val="5400"/>
              <a:buFont typeface="Proxima Nova"/>
              <a:buNone/>
            </a:pPr>
            <a:r>
              <a:rPr b="1" i="0" lang="en-US" sz="5400" u="none" cap="none" strike="noStrike">
                <a:solidFill>
                  <a:srgbClr val="000000"/>
                </a:solidFill>
                <a:latin typeface="Proxima Nova"/>
                <a:ea typeface="Proxima Nova"/>
                <a:cs typeface="Proxima Nova"/>
                <a:sym typeface="Proxima Nova"/>
              </a:rPr>
              <a:t>1.8.1 Gestionar l’emmagatzematge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5400"/>
              <a:buFont typeface="Proxima Nova"/>
              <a:buNone/>
            </a:pPr>
            <a:r>
              <a:rPr b="1" i="0" lang="en-US" sz="5400" u="none" cap="none" strike="noStrike">
                <a:solidFill>
                  <a:srgbClr val="000000"/>
                </a:solidFill>
                <a:latin typeface="Proxima Nova"/>
                <a:ea typeface="Proxima Nova"/>
                <a:cs typeface="Proxima Nova"/>
                <a:sym typeface="Proxima Nova"/>
              </a:rPr>
              <a:t>1.8.2 Definir mètodes d’accés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1" type="body"/>
          </p:nvPr>
        </p:nvSpPr>
        <p:spPr>
          <a:xfrm>
            <a:off x="1075575" y="50264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60000"/>
              </a:lnSpc>
              <a:spcBef>
                <a:spcPts val="0"/>
              </a:spcBef>
              <a:spcAft>
                <a:spcPts val="0"/>
              </a:spcAft>
              <a:buClr>
                <a:srgbClr val="00C7FC"/>
              </a:buClr>
              <a:buSzPts val="3348"/>
              <a:buFont typeface="Proxima Nova Extrabold"/>
              <a:buNone/>
            </a:pPr>
            <a:r>
              <a:rPr b="0" lang="en-US" sz="3348" cap="none">
                <a:solidFill>
                  <a:srgbClr val="00C7FC"/>
                </a:solidFill>
                <a:latin typeface="Proxima Nova Extrabold"/>
                <a:ea typeface="Proxima Nova Extrabold"/>
                <a:cs typeface="Proxima Nova Extrabold"/>
                <a:sym typeface="Proxima Nova Extrabold"/>
              </a:rPr>
              <a:t>PROGRAMARI D'APLICACIONS.</a:t>
            </a:r>
            <a:endParaRPr/>
          </a:p>
          <a:p>
            <a:pPr indent="0" lvl="0" marL="0" rtl="0" algn="l">
              <a:lnSpc>
                <a:spcPct val="160000"/>
              </a:lnSpc>
              <a:spcBef>
                <a:spcPts val="0"/>
              </a:spcBef>
              <a:spcAft>
                <a:spcPts val="0"/>
              </a:spcAft>
              <a:buClr>
                <a:srgbClr val="53585F"/>
              </a:buClr>
              <a:buSzPts val="5115"/>
              <a:buFont typeface="Proxima Nova"/>
              <a:buNone/>
            </a:pPr>
            <a:r>
              <a:rPr b="0" lang="en-US" sz="5115"/>
              <a:t>El </a:t>
            </a:r>
            <a:r>
              <a:rPr b="1" lang="en-US"/>
              <a:t>programari d’aplicacions </a:t>
            </a:r>
            <a:r>
              <a:rPr b="0" lang="en-US" sz="5115"/>
              <a:t>és la part del programari que permet als usuaris fer una o diverses tasques més específiques, com el tractament de textos, gestió de bases de dades i similars.. L'integren els </a:t>
            </a:r>
            <a:r>
              <a:rPr b="1" lang="en-US"/>
              <a:t>programes</a:t>
            </a:r>
            <a:r>
              <a:rPr b="0" lang="en-US" sz="5115"/>
              <a:t> i les dades.</a:t>
            </a:r>
            <a:endParaRPr/>
          </a:p>
          <a:p>
            <a:pPr indent="0" lvl="0" marL="0" rtl="0" algn="l">
              <a:lnSpc>
                <a:spcPct val="160000"/>
              </a:lnSpc>
              <a:spcBef>
                <a:spcPts val="0"/>
              </a:spcBef>
              <a:spcAft>
                <a:spcPts val="0"/>
              </a:spcAft>
              <a:buClr>
                <a:srgbClr val="53585F"/>
              </a:buClr>
              <a:buSzPts val="5115"/>
              <a:buFont typeface="Proxima Nova"/>
              <a:buNone/>
            </a:pPr>
            <a:r>
              <a:rPr b="0" lang="en-US" sz="5115"/>
              <a:t>Exemple: editor de text, editor de gràfics, realitzar càlculs numèrics ...</a:t>
            </a:r>
            <a:endParaRPr/>
          </a:p>
          <a:p>
            <a:pPr indent="0" lvl="0" marL="0" rtl="0" algn="l">
              <a:lnSpc>
                <a:spcPct val="160000"/>
              </a:lnSpc>
              <a:spcBef>
                <a:spcPts val="0"/>
              </a:spcBef>
              <a:spcAft>
                <a:spcPts val="0"/>
              </a:spcAft>
              <a:buClr>
                <a:srgbClr val="53585F"/>
              </a:buClr>
              <a:buSzPts val="5115"/>
              <a:buFont typeface="Proxima Nova"/>
              <a:buNone/>
            </a:pPr>
            <a:r>
              <a:t/>
            </a:r>
            <a:endParaRPr b="0" sz="5115"/>
          </a:p>
        </p:txBody>
      </p:sp>
      <p:sp>
        <p:nvSpPr>
          <p:cNvPr id="129" name="Google Shape;129;p13"/>
          <p:cNvSpPr txBox="1"/>
          <p:nvPr>
            <p:ph type="title"/>
          </p:nvPr>
        </p:nvSpPr>
        <p:spPr>
          <a:xfrm>
            <a:off x="1219200" y="716525"/>
            <a:ext cx="21945600" cy="2298600"/>
          </a:xfrm>
          <a:prstGeom prst="rect">
            <a:avLst/>
          </a:prstGeom>
          <a:noFill/>
          <a:ln>
            <a:noFill/>
          </a:ln>
        </p:spPr>
        <p:txBody>
          <a:bodyPr anchorCtr="0" anchor="t" bIns="50800" lIns="50800" spcFirstLastPara="1" rIns="50800" wrap="square" tIns="50800">
            <a:normAutofit fontScale="90000"/>
          </a:bodyPr>
          <a:lstStyle/>
          <a:p>
            <a:pPr indent="0" lvl="0" marL="0" marR="0" rtl="0" algn="l">
              <a:lnSpc>
                <a:spcPct val="80000"/>
              </a:lnSpc>
              <a:spcBef>
                <a:spcPts val="0"/>
              </a:spcBef>
              <a:spcAft>
                <a:spcPts val="0"/>
              </a:spcAft>
              <a:buClr>
                <a:srgbClr val="E31E25"/>
              </a:buClr>
              <a:buSzPct val="100000"/>
              <a:buFont typeface="Arial"/>
              <a:buNone/>
            </a:pPr>
            <a:r>
              <a:rPr lang="en-US" sz="11252"/>
              <a:t>1.1.2 COMPONENTS SOFTWARE. SISTEMA OPERATIU I APLICACIONS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5"/>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10000"/>
              </a:lnSpc>
              <a:spcBef>
                <a:spcPts val="0"/>
              </a:spcBef>
              <a:spcAft>
                <a:spcPts val="0"/>
              </a:spcAft>
              <a:buClr>
                <a:srgbClr val="53585F"/>
              </a:buClr>
              <a:buSzPts val="4655"/>
              <a:buFont typeface="Proxima Nova"/>
              <a:buNone/>
            </a:pPr>
            <a:r>
              <a:rPr lang="en-US" sz="4655"/>
              <a:t>Què és un arxiu?</a:t>
            </a:r>
            <a:endParaRPr/>
          </a:p>
          <a:p>
            <a:pPr indent="0" lvl="0" marL="0" rtl="0" algn="l">
              <a:lnSpc>
                <a:spcPct val="110000"/>
              </a:lnSpc>
              <a:spcBef>
                <a:spcPts val="0"/>
              </a:spcBef>
              <a:spcAft>
                <a:spcPts val="0"/>
              </a:spcAft>
              <a:buClr>
                <a:srgbClr val="53585F"/>
              </a:buClr>
              <a:buSzPts val="4655"/>
              <a:buFont typeface="Proxima Nova"/>
              <a:buNone/>
            </a:pPr>
            <a:r>
              <a:rPr b="0" lang="en-US" sz="4655"/>
              <a:t>Els arxius són grups d'informacions relacionades sobre les quals podem fer diverses operacions (lectura, escriptura, eliminació, actualització, etc.). Els arxius són emmagatzemats en qualsevol part de l'ordinador i s’identifiquen mitjançant un nom.</a:t>
            </a:r>
            <a:br>
              <a:rPr b="0" lang="en-US" sz="4655"/>
            </a:br>
            <a:endParaRPr/>
          </a:p>
          <a:p>
            <a:pPr indent="0" lvl="0" marL="0" rtl="0" algn="l">
              <a:lnSpc>
                <a:spcPct val="110000"/>
              </a:lnSpc>
              <a:spcBef>
                <a:spcPts val="0"/>
              </a:spcBef>
              <a:spcAft>
                <a:spcPts val="0"/>
              </a:spcAft>
              <a:buClr>
                <a:srgbClr val="53585F"/>
              </a:buClr>
              <a:buSzPts val="4655"/>
              <a:buFont typeface="Proxima Nova"/>
              <a:buNone/>
            </a:pPr>
            <a:r>
              <a:rPr lang="en-US" sz="4655"/>
              <a:t>Què són els directoris?</a:t>
            </a:r>
            <a:endParaRPr/>
          </a:p>
          <a:p>
            <a:pPr indent="0" lvl="0" marL="0" rtl="0" algn="l">
              <a:lnSpc>
                <a:spcPct val="110000"/>
              </a:lnSpc>
              <a:spcBef>
                <a:spcPts val="0"/>
              </a:spcBef>
              <a:spcAft>
                <a:spcPts val="0"/>
              </a:spcAft>
              <a:buClr>
                <a:srgbClr val="53585F"/>
              </a:buClr>
              <a:buSzPts val="4655"/>
              <a:buFont typeface="Proxima Nova"/>
              <a:buNone/>
            </a:pPr>
            <a:r>
              <a:rPr b="0" lang="en-US" sz="4655"/>
              <a:t>És on es guarden un grup d'informació relacionats entre si o "arxius de dades", en aquests directoris es poden trobar altres directoris anomenats com subdirectoris. Aquests serveixen per a la millora organitzada dels arxius. En el fons, són només arxius de text que relacionen el seu contingut i la posició relativa on es troben, no ocupen ni guarden un espai físic determinat.</a:t>
            </a:r>
            <a:endParaRPr/>
          </a:p>
        </p:txBody>
      </p:sp>
      <p:sp>
        <p:nvSpPr>
          <p:cNvPr id="673" name="Google Shape;673;p85"/>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 GESTIÓ D’ARXIUS</a:t>
            </a:r>
            <a:endParaRPr/>
          </a:p>
        </p:txBody>
      </p:sp>
      <p:pic>
        <p:nvPicPr>
          <p:cNvPr descr="Screenshot 2021-09-11 at 12.46.52.png" id="674" name="Google Shape;674;p85"/>
          <p:cNvPicPr preferRelativeResize="0"/>
          <p:nvPr/>
        </p:nvPicPr>
        <p:blipFill rotWithShape="1">
          <a:blip r:embed="rId3">
            <a:alphaModFix/>
          </a:blip>
          <a:srcRect b="0" l="6482" r="0" t="0"/>
          <a:stretch/>
        </p:blipFill>
        <p:spPr>
          <a:xfrm>
            <a:off x="19137250" y="249725"/>
            <a:ext cx="4197085" cy="3662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6"/>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l">
              <a:lnSpc>
                <a:spcPct val="140000"/>
              </a:lnSpc>
              <a:spcBef>
                <a:spcPts val="0"/>
              </a:spcBef>
              <a:spcAft>
                <a:spcPts val="0"/>
              </a:spcAft>
              <a:buClr>
                <a:srgbClr val="53585F"/>
              </a:buClr>
              <a:buSzPts val="5600"/>
              <a:buFont typeface="Proxima Nova"/>
              <a:buNone/>
            </a:pPr>
            <a:r>
              <a:rPr b="0" lang="en-US" sz="5600"/>
              <a:t>El sistema operatiu serà el responsable de fer aquestes operacions i la seva missió és la següent:</a:t>
            </a:r>
            <a:endParaRPr/>
          </a:p>
          <a:p>
            <a:pPr indent="-734786" lvl="0" marL="734786" rtl="0" algn="l">
              <a:lnSpc>
                <a:spcPct val="140000"/>
              </a:lnSpc>
              <a:spcBef>
                <a:spcPts val="0"/>
              </a:spcBef>
              <a:spcAft>
                <a:spcPts val="0"/>
              </a:spcAft>
              <a:buClr>
                <a:srgbClr val="53585F"/>
              </a:buClr>
              <a:buSzPts val="3920"/>
              <a:buFont typeface="Proxima Nova"/>
              <a:buChar char="•"/>
            </a:pPr>
            <a:r>
              <a:rPr lang="en-US" sz="5600"/>
              <a:t>Gestionar l’emmagatzematge</a:t>
            </a:r>
            <a:endParaRPr/>
          </a:p>
          <a:p>
            <a:pPr indent="-734786" lvl="0" marL="734786" rtl="0" algn="l">
              <a:lnSpc>
                <a:spcPct val="140000"/>
              </a:lnSpc>
              <a:spcBef>
                <a:spcPts val="0"/>
              </a:spcBef>
              <a:spcAft>
                <a:spcPts val="0"/>
              </a:spcAft>
              <a:buClr>
                <a:srgbClr val="53585F"/>
              </a:buClr>
              <a:buSzPts val="3920"/>
              <a:buFont typeface="Proxima Nova"/>
              <a:buChar char="•"/>
            </a:pPr>
            <a:r>
              <a:rPr lang="en-US" sz="5600"/>
              <a:t>Definir mètodes d’accès</a:t>
            </a:r>
            <a:endParaRPr/>
          </a:p>
        </p:txBody>
      </p:sp>
      <p:sp>
        <p:nvSpPr>
          <p:cNvPr id="680" name="Google Shape;680;p86"/>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E31E25"/>
              </a:buClr>
              <a:buSzPts val="116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 GESTIÓ D’ARXIUS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7"/>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lnSpcReduction="10000"/>
          </a:bodyPr>
          <a:lstStyle/>
          <a:p>
            <a:pPr indent="0" lvl="0" marL="0" rtl="0" algn="just">
              <a:lnSpc>
                <a:spcPct val="140000"/>
              </a:lnSpc>
              <a:spcBef>
                <a:spcPts val="0"/>
              </a:spcBef>
              <a:spcAft>
                <a:spcPts val="0"/>
              </a:spcAft>
              <a:buClr>
                <a:srgbClr val="53585F"/>
              </a:buClr>
              <a:buSzPts val="4416"/>
              <a:buFont typeface="Proxima Nova"/>
              <a:buNone/>
            </a:pPr>
            <a:r>
              <a:rPr b="0" lang="en-US" sz="4416"/>
              <a:t>Decidir com s'assignarà als fitxers l'espai d'emmagatzematge disponible. </a:t>
            </a:r>
            <a:r>
              <a:rPr b="1" lang="en-US"/>
              <a:t>Quan un usuari vol crear un arxiu, el sistema li assignarà un espai perquè pugui emmagatzemar la informació</a:t>
            </a:r>
            <a:r>
              <a:rPr b="0" lang="en-US" sz="4416"/>
              <a:t>. Aquest espai l'obtindrà a partir de l'espai lliure disponible.</a:t>
            </a:r>
            <a:endParaRPr b="0" sz="4416"/>
          </a:p>
          <a:p>
            <a:pPr indent="0" lvl="0" marL="0" rtl="0" algn="just">
              <a:lnSpc>
                <a:spcPct val="140000"/>
              </a:lnSpc>
              <a:spcBef>
                <a:spcPts val="0"/>
              </a:spcBef>
              <a:spcAft>
                <a:spcPts val="0"/>
              </a:spcAft>
              <a:buClr>
                <a:srgbClr val="53585F"/>
              </a:buClr>
              <a:buSzPts val="4416"/>
              <a:buFont typeface="Proxima Nova"/>
              <a:buNone/>
            </a:pPr>
            <a:r>
              <a:t/>
            </a:r>
            <a:endParaRPr b="0" sz="4416"/>
          </a:p>
          <a:p>
            <a:pPr indent="0" lvl="0" marL="0" rtl="0" algn="just">
              <a:lnSpc>
                <a:spcPct val="140000"/>
              </a:lnSpc>
              <a:spcBef>
                <a:spcPts val="0"/>
              </a:spcBef>
              <a:spcAft>
                <a:spcPts val="0"/>
              </a:spcAft>
              <a:buClr>
                <a:srgbClr val="53585F"/>
              </a:buClr>
              <a:buSzPts val="4416"/>
              <a:buFont typeface="Proxima Nova"/>
              <a:buNone/>
            </a:pPr>
            <a:r>
              <a:rPr b="0" lang="en-US" sz="4416"/>
              <a:t>També s’ha de considerar l'eliminació de l'arxiu, llavors el sistema ha d'incorporar aquest nou espai lliure al total disponible.</a:t>
            </a:r>
            <a:endParaRPr/>
          </a:p>
          <a:p>
            <a:pPr indent="0" lvl="0" marL="0" rtl="0" algn="l">
              <a:lnSpc>
                <a:spcPct val="140000"/>
              </a:lnSpc>
              <a:spcBef>
                <a:spcPts val="0"/>
              </a:spcBef>
              <a:spcAft>
                <a:spcPts val="0"/>
              </a:spcAft>
              <a:buClr>
                <a:srgbClr val="53585F"/>
              </a:buClr>
              <a:buSzPts val="4416"/>
              <a:buFont typeface="Proxima Nova"/>
              <a:buNone/>
            </a:pPr>
            <a:r>
              <a:rPr b="0" lang="en-US" sz="4416"/>
              <a:t>Per assignar espai als arxius hi ha tres criteris generals:</a:t>
            </a:r>
            <a:endParaRPr/>
          </a:p>
          <a:p>
            <a:pPr indent="-705394" lvl="0" marL="705394" rtl="0" algn="l">
              <a:lnSpc>
                <a:spcPct val="140000"/>
              </a:lnSpc>
              <a:spcBef>
                <a:spcPts val="0"/>
              </a:spcBef>
              <a:spcAft>
                <a:spcPts val="0"/>
              </a:spcAft>
              <a:buClr>
                <a:srgbClr val="53585F"/>
              </a:buClr>
              <a:buSzPts val="3091"/>
              <a:buFont typeface="Proxima Nova"/>
              <a:buChar char="•"/>
            </a:pPr>
            <a:r>
              <a:rPr lang="en-US" sz="4416"/>
              <a:t>Assignació contigua</a:t>
            </a:r>
            <a:endParaRPr/>
          </a:p>
          <a:p>
            <a:pPr indent="-705394" lvl="0" marL="705394" rtl="0" algn="l">
              <a:lnSpc>
                <a:spcPct val="140000"/>
              </a:lnSpc>
              <a:spcBef>
                <a:spcPts val="0"/>
              </a:spcBef>
              <a:spcAft>
                <a:spcPts val="0"/>
              </a:spcAft>
              <a:buClr>
                <a:srgbClr val="53585F"/>
              </a:buClr>
              <a:buSzPts val="3091"/>
              <a:buFont typeface="Proxima Nova"/>
              <a:buChar char="•"/>
            </a:pPr>
            <a:r>
              <a:rPr lang="en-US" sz="4416"/>
              <a:t>Assignació encadenada</a:t>
            </a:r>
            <a:endParaRPr/>
          </a:p>
          <a:p>
            <a:pPr indent="-705394" lvl="0" marL="705394" rtl="0" algn="l">
              <a:lnSpc>
                <a:spcPct val="140000"/>
              </a:lnSpc>
              <a:spcBef>
                <a:spcPts val="0"/>
              </a:spcBef>
              <a:spcAft>
                <a:spcPts val="0"/>
              </a:spcAft>
              <a:buClr>
                <a:srgbClr val="53585F"/>
              </a:buClr>
              <a:buSzPts val="3091"/>
              <a:buFont typeface="Proxima Nova"/>
              <a:buChar char="•"/>
            </a:pPr>
            <a:r>
              <a:rPr lang="en-US" sz="4416"/>
              <a:t>Assignació indexada (amb índex)</a:t>
            </a:r>
            <a:endParaRPr/>
          </a:p>
        </p:txBody>
      </p:sp>
      <p:sp>
        <p:nvSpPr>
          <p:cNvPr id="686" name="Google Shape;686;p87"/>
          <p:cNvSpPr txBox="1"/>
          <p:nvPr>
            <p:ph type="title"/>
          </p:nvPr>
        </p:nvSpPr>
        <p:spPr>
          <a:xfrm>
            <a:off x="1003775" y="6626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.1 GESTIONAR L’EMMAGATZEMATGE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8"/>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500"/>
              <a:buFont typeface="Proxima Nova"/>
              <a:buNone/>
            </a:pPr>
            <a:r>
              <a:rPr lang="en-US" sz="4500"/>
              <a:t>Assignació contigua. </a:t>
            </a:r>
            <a:r>
              <a:rPr b="0" lang="en-US"/>
              <a:t>Cada directori conté els noms d'arxius i la direcció del bloc inicial de cada arxiu, així com la mida total dels mateixos. Per exemple, si un arxiu comença en el sector 14 i mesura 3 blocs, quan l'arxiu sigui accedit, el braç es mourà inicialment al bloc 14 i d'aquí fins al 16. Si l’arxiu és esborrat i després creat un altre més petit, quedaran buits inútils entre arxius útils, la qual cosa es diu fragmentació externa.</a:t>
            </a:r>
            <a:endParaRPr/>
          </a:p>
        </p:txBody>
      </p:sp>
      <p:sp>
        <p:nvSpPr>
          <p:cNvPr id="692" name="Google Shape;692;p88"/>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.1. GESTIONAR L’EMMAGATZEMATGE</a:t>
            </a:r>
            <a:endParaRPr/>
          </a:p>
        </p:txBody>
      </p:sp>
      <p:pic>
        <p:nvPicPr>
          <p:cNvPr descr="Screenshot 2021-09-11 at 12.36.45.png" id="693" name="Google Shape;693;p88"/>
          <p:cNvPicPr preferRelativeResize="0"/>
          <p:nvPr/>
        </p:nvPicPr>
        <p:blipFill rotWithShape="1">
          <a:blip r:embed="rId3">
            <a:alphaModFix/>
          </a:blip>
          <a:srcRect b="-9409" l="-958" r="2095" t="-4511"/>
          <a:stretch/>
        </p:blipFill>
        <p:spPr>
          <a:xfrm>
            <a:off x="9178525" y="8494800"/>
            <a:ext cx="11696299" cy="5761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9"/>
          <p:cNvSpPr txBox="1"/>
          <p:nvPr>
            <p:ph idx="1" type="body"/>
          </p:nvPr>
        </p:nvSpPr>
        <p:spPr>
          <a:xfrm>
            <a:off x="473325" y="3733800"/>
            <a:ext cx="14941800" cy="92361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500"/>
              <a:buFont typeface="Proxima Nova"/>
              <a:buNone/>
            </a:pPr>
            <a:r>
              <a:rPr lang="en-US" sz="4500"/>
              <a:t>Assignació encadenada.</a:t>
            </a:r>
            <a:r>
              <a:rPr b="0" lang="en-US"/>
              <a:t> Amb aquest criteri els directoris contenen els noms d'arxius i per cada un </a:t>
            </a:r>
            <a:r>
              <a:rPr b="0" lang="en-US" sz="4500"/>
              <a:t>d'ells la direcció del bloc inicial que compon l'arxiu. Quan un arxiu és llegit, el braç va a aquesta direcció inicial i troba les dades inicials juntament amb la direcció del següent bloc i així successivament. Amb aquest criteri no cal que els blocs estiguin contigus i no hi ha la fragmentació externa, però en cada unitat de la cadena es malgasta espai amb les adreces mateixes. En altres</a:t>
            </a:r>
            <a:r>
              <a:rPr lang="en-US"/>
              <a:t> </a:t>
            </a:r>
            <a:r>
              <a:rPr b="0" lang="en-US" sz="4500"/>
              <a:t>paraules, el que es crea en el disc és una llista lligada.</a:t>
            </a:r>
            <a:endParaRPr/>
          </a:p>
        </p:txBody>
      </p:sp>
      <p:sp>
        <p:nvSpPr>
          <p:cNvPr id="699" name="Google Shape;699;p89"/>
          <p:cNvSpPr txBox="1"/>
          <p:nvPr>
            <p:ph type="title"/>
          </p:nvPr>
        </p:nvSpPr>
        <p:spPr>
          <a:xfrm>
            <a:off x="866975" y="639075"/>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.1. GESTIONAR L’EMMAGATZEMATGE</a:t>
            </a:r>
            <a:endParaRPr/>
          </a:p>
        </p:txBody>
      </p:sp>
      <p:pic>
        <p:nvPicPr>
          <p:cNvPr descr="Screenshot 2021-09-11 at 12.37.40.png" id="700" name="Google Shape;700;p89"/>
          <p:cNvPicPr preferRelativeResize="0"/>
          <p:nvPr/>
        </p:nvPicPr>
        <p:blipFill rotWithShape="1">
          <a:blip r:embed="rId3">
            <a:alphaModFix/>
          </a:blip>
          <a:srcRect b="0" l="0" r="0" t="0"/>
          <a:stretch/>
        </p:blipFill>
        <p:spPr>
          <a:xfrm>
            <a:off x="16161000" y="3733800"/>
            <a:ext cx="7963300" cy="76928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0"/>
          <p:cNvSpPr txBox="1"/>
          <p:nvPr>
            <p:ph idx="1" type="body"/>
          </p:nvPr>
        </p:nvSpPr>
        <p:spPr>
          <a:xfrm>
            <a:off x="991300" y="4086025"/>
            <a:ext cx="219456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500"/>
              <a:buFont typeface="Proxima Nova"/>
              <a:buNone/>
            </a:pPr>
            <a:r>
              <a:rPr b="1" lang="en-US"/>
              <a:t>Assignació indexada (amb índex).</a:t>
            </a:r>
            <a:r>
              <a:rPr b="0" lang="en-US" sz="4500"/>
              <a:t> En aquest esquema es guarda en el directori un bloc d'índexs per a cada arxiu, amb apuntadors cap a tots els seus blocs constituents, de manera que l'accés directe s'agilita notablement, a canvi de sacrificar diversos blocs per emmagatzemar aquests apuntadors. </a:t>
            </a:r>
            <a:endParaRPr b="0" sz="4500"/>
          </a:p>
          <a:p>
            <a:pPr indent="0" lvl="0" marL="0" rtl="0" algn="just">
              <a:lnSpc>
                <a:spcPct val="120000"/>
              </a:lnSpc>
              <a:spcBef>
                <a:spcPts val="0"/>
              </a:spcBef>
              <a:spcAft>
                <a:spcPts val="0"/>
              </a:spcAft>
              <a:buClr>
                <a:srgbClr val="53585F"/>
              </a:buClr>
              <a:buSzPts val="4500"/>
              <a:buFont typeface="Proxima Nova"/>
              <a:buNone/>
            </a:pPr>
            <a:r>
              <a:rPr b="0" lang="en-US" sz="4500"/>
              <a:t>Quan es vol llegir un fitxer o qualsevol de les seves parts, es fan dos accessos: un al bloc d'índexs i un altre a la direcció desitjada. Aquest és un esquema excel·lent per a arxius grans però no per a petits, perquè la relació entre blocs destinats per índexs respecte als assignats per dades és insostenible.</a:t>
            </a:r>
            <a:endParaRPr/>
          </a:p>
        </p:txBody>
      </p:sp>
      <p:sp>
        <p:nvSpPr>
          <p:cNvPr id="706" name="Google Shape;706;p90"/>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.1. GESTIONAR L’EMMAGATZEMATGE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1"/>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500"/>
              <a:buFont typeface="Proxima Nova"/>
              <a:buNone/>
            </a:pPr>
            <a:r>
              <a:rPr b="0" lang="en-US" sz="4500"/>
              <a:t>Definir la forma en què l'usuari pot accedir a la informació emmagatzemada.</a:t>
            </a:r>
            <a:endParaRPr/>
          </a:p>
          <a:p>
            <a:pPr indent="0" lvl="0" marL="0" rtl="0" algn="just">
              <a:lnSpc>
                <a:spcPct val="120000"/>
              </a:lnSpc>
              <a:spcBef>
                <a:spcPts val="0"/>
              </a:spcBef>
              <a:spcAft>
                <a:spcPts val="0"/>
              </a:spcAft>
              <a:buClr>
                <a:srgbClr val="53585F"/>
              </a:buClr>
              <a:buSzPts val="4500"/>
              <a:buFont typeface="Proxima Nova"/>
              <a:buNone/>
            </a:pPr>
            <a:r>
              <a:rPr b="0" lang="en-US" sz="4500"/>
              <a:t>Alguns mètodes d'accés als fitxers són:</a:t>
            </a:r>
            <a:endParaRPr b="0" sz="4500"/>
          </a:p>
          <a:p>
            <a:pPr indent="0" lvl="0" marL="0" rtl="0" algn="just">
              <a:lnSpc>
                <a:spcPct val="120000"/>
              </a:lnSpc>
              <a:spcBef>
                <a:spcPts val="0"/>
              </a:spcBef>
              <a:spcAft>
                <a:spcPts val="0"/>
              </a:spcAft>
              <a:buClr>
                <a:srgbClr val="53585F"/>
              </a:buClr>
              <a:buSzPts val="4500"/>
              <a:buFont typeface="Proxima Nova"/>
              <a:buNone/>
            </a:pPr>
            <a:r>
              <a:t/>
            </a:r>
            <a:endParaRPr b="0" sz="4500"/>
          </a:p>
          <a:p>
            <a:pPr indent="0" lvl="0" marL="0" rtl="0" algn="just">
              <a:lnSpc>
                <a:spcPct val="120000"/>
              </a:lnSpc>
              <a:spcBef>
                <a:spcPts val="0"/>
              </a:spcBef>
              <a:spcAft>
                <a:spcPts val="0"/>
              </a:spcAft>
              <a:buClr>
                <a:srgbClr val="53585F"/>
              </a:buClr>
              <a:buSzPts val="4500"/>
              <a:buFont typeface="Proxima Nova"/>
              <a:buNone/>
            </a:pPr>
            <a:r>
              <a:rPr b="1" lang="en-US"/>
              <a:t>a. Accés seqüencial. </a:t>
            </a:r>
            <a:r>
              <a:rPr b="0" lang="en-US" sz="4500"/>
              <a:t>Aquest mètode permet l'accés als registres d'un fitxer en un ordre preestablert des </a:t>
            </a:r>
            <a:r>
              <a:rPr b="1" lang="en-US"/>
              <a:t>del primer fins a l'últim i d'un en un</a:t>
            </a:r>
            <a:r>
              <a:rPr b="0" lang="en-US" sz="4500"/>
              <a:t>. Una operació de lectura o escriptura llegeix o escriu en el registre i </a:t>
            </a:r>
            <a:r>
              <a:rPr b="1" lang="en-US"/>
              <a:t>avança l'apuntador al registre següent</a:t>
            </a:r>
            <a:r>
              <a:rPr b="0" lang="en-US" sz="4500"/>
              <a:t>. El mètode implica que l'ordre lògic dels registres ha de coincidir amb l’ordre físic. L'actualització és complicada, ja que implica la recol·locació dels registres. (Llistes enllaçades)</a:t>
            </a:r>
            <a:endParaRPr/>
          </a:p>
        </p:txBody>
      </p:sp>
      <p:sp>
        <p:nvSpPr>
          <p:cNvPr id="712" name="Google Shape;712;p91"/>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.2 DEFINIR MÈTODES D’ACCÉS</a:t>
            </a:r>
            <a:endParaRPr/>
          </a:p>
        </p:txBody>
      </p:sp>
      <p:pic>
        <p:nvPicPr>
          <p:cNvPr descr="Screenshot 2021-09-11 at 12.41.03.png" id="713" name="Google Shape;713;p91"/>
          <p:cNvPicPr preferRelativeResize="0"/>
          <p:nvPr/>
        </p:nvPicPr>
        <p:blipFill rotWithShape="1">
          <a:blip r:embed="rId3">
            <a:alphaModFix/>
          </a:blip>
          <a:srcRect b="0" l="0" r="0" t="0"/>
          <a:stretch/>
        </p:blipFill>
        <p:spPr>
          <a:xfrm>
            <a:off x="14796800" y="10382052"/>
            <a:ext cx="4803399" cy="2980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2"/>
          <p:cNvSpPr txBox="1"/>
          <p:nvPr>
            <p:ph idx="1" type="body"/>
          </p:nvPr>
        </p:nvSpPr>
        <p:spPr>
          <a:xfrm>
            <a:off x="1219200" y="3733800"/>
            <a:ext cx="177594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300"/>
              <a:buFont typeface="Proxima Nova"/>
              <a:buNone/>
            </a:pPr>
            <a:r>
              <a:rPr b="1" lang="en-US"/>
              <a:t>b. Accés directe o aleatori. </a:t>
            </a:r>
            <a:r>
              <a:rPr b="0" lang="en-US" sz="4365"/>
              <a:t>Aquest mètode permet l'accés a qualsevol part de l'arxiu, és a dir, no cal passar per la informació anterior per a poder accedir a un registre determinat. Només poden tenir </a:t>
            </a:r>
            <a:r>
              <a:rPr b="1" lang="en-US"/>
              <a:t>aquest tipus</a:t>
            </a:r>
            <a:r>
              <a:rPr lang="en-US"/>
              <a:t> </a:t>
            </a:r>
            <a:r>
              <a:rPr b="1" lang="en-US"/>
              <a:t>d'accés aquells suports que per la seva naturalesa ho permeten (discs durs, etc.)</a:t>
            </a:r>
            <a:r>
              <a:rPr b="0" lang="en-US" sz="4365"/>
              <a:t>. </a:t>
            </a:r>
            <a:endParaRPr b="0" sz="4365"/>
          </a:p>
          <a:p>
            <a:pPr indent="0" lvl="0" marL="0" rtl="0" algn="just">
              <a:lnSpc>
                <a:spcPct val="120000"/>
              </a:lnSpc>
              <a:spcBef>
                <a:spcPts val="0"/>
              </a:spcBef>
              <a:spcAft>
                <a:spcPts val="0"/>
              </a:spcAft>
              <a:buClr>
                <a:srgbClr val="53585F"/>
              </a:buClr>
              <a:buSzPts val="4365"/>
              <a:buFont typeface="Proxima Nova"/>
              <a:buNone/>
            </a:pPr>
            <a:r>
              <a:t/>
            </a:r>
            <a:endParaRPr b="0" sz="4365"/>
          </a:p>
          <a:p>
            <a:pPr indent="0" lvl="0" marL="0" rtl="0" algn="just">
              <a:lnSpc>
                <a:spcPct val="120000"/>
              </a:lnSpc>
              <a:spcBef>
                <a:spcPts val="0"/>
              </a:spcBef>
              <a:spcAft>
                <a:spcPts val="0"/>
              </a:spcAft>
              <a:buClr>
                <a:srgbClr val="53585F"/>
              </a:buClr>
              <a:buSzPts val="4365"/>
              <a:buFont typeface="Proxima Nova"/>
              <a:buNone/>
            </a:pPr>
            <a:r>
              <a:rPr b="0" lang="en-US" sz="4365"/>
              <a:t>L'usuari entén l'arxiu com un</a:t>
            </a:r>
            <a:r>
              <a:rPr lang="en-US"/>
              <a:t> </a:t>
            </a:r>
            <a:r>
              <a:rPr b="0" lang="en-US" sz="4365"/>
              <a:t>conjunt de registres individualitzats (numerats respecte a l'inici) als quals pot accedir en qualsevol ordre.</a:t>
            </a:r>
            <a:endParaRPr/>
          </a:p>
          <a:p>
            <a:pPr indent="0" lvl="0" marL="0" rtl="0" algn="just">
              <a:lnSpc>
                <a:spcPct val="120000"/>
              </a:lnSpc>
              <a:spcBef>
                <a:spcPts val="0"/>
              </a:spcBef>
              <a:spcAft>
                <a:spcPts val="0"/>
              </a:spcAft>
              <a:buClr>
                <a:srgbClr val="53585F"/>
              </a:buClr>
              <a:buSzPts val="4365"/>
              <a:buFont typeface="Proxima Nova"/>
              <a:buNone/>
            </a:pPr>
            <a:r>
              <a:rPr b="0" lang="en-US" sz="4365"/>
              <a:t>Davant la petició d'un registre determinat, el programari del mètode d'accés </a:t>
            </a:r>
            <a:r>
              <a:rPr b="1" lang="en-US"/>
              <a:t>calcula la direcció del bloc físic que el conté i accedeix a la informació directament</a:t>
            </a:r>
            <a:r>
              <a:rPr b="0" lang="en-US" sz="4365"/>
              <a:t>.</a:t>
            </a:r>
            <a:endParaRPr/>
          </a:p>
        </p:txBody>
      </p:sp>
      <p:sp>
        <p:nvSpPr>
          <p:cNvPr id="719" name="Google Shape;719;p92"/>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5</a:t>
            </a:r>
            <a:r>
              <a:rPr b="0" i="0" lang="en-US" sz="11600" u="none" cap="none" strike="noStrike">
                <a:solidFill>
                  <a:srgbClr val="E31E25"/>
                </a:solidFill>
                <a:latin typeface="Arial"/>
                <a:ea typeface="Arial"/>
                <a:cs typeface="Arial"/>
                <a:sym typeface="Arial"/>
              </a:rPr>
              <a:t>.2 DEFINIR MÈTODES D’ACCÉS</a:t>
            </a:r>
            <a:endParaRPr/>
          </a:p>
        </p:txBody>
      </p:sp>
      <p:pic>
        <p:nvPicPr>
          <p:cNvPr descr="Screenshot 2021-09-11 at 12.42.03.png" id="720" name="Google Shape;720;p92"/>
          <p:cNvPicPr preferRelativeResize="0"/>
          <p:nvPr/>
        </p:nvPicPr>
        <p:blipFill rotWithShape="1">
          <a:blip r:embed="rId3">
            <a:alphaModFix/>
          </a:blip>
          <a:srcRect b="0" l="0" r="0" t="0"/>
          <a:stretch/>
        </p:blipFill>
        <p:spPr>
          <a:xfrm>
            <a:off x="19193600" y="5677025"/>
            <a:ext cx="4521775" cy="28135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116baa8b52_0_0"/>
          <p:cNvSpPr txBox="1"/>
          <p:nvPr>
            <p:ph type="title"/>
          </p:nvPr>
        </p:nvSpPr>
        <p:spPr>
          <a:xfrm>
            <a:off x="1219200" y="1749300"/>
            <a:ext cx="21945600" cy="22986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Arial"/>
              <a:buNone/>
            </a:pPr>
            <a:r>
              <a:rPr lang="en-US" sz="11600"/>
              <a:t>1.6 Els sistemes transaccionals</a:t>
            </a:r>
            <a:endParaRPr/>
          </a:p>
        </p:txBody>
      </p:sp>
      <p:sp>
        <p:nvSpPr>
          <p:cNvPr id="726" name="Google Shape;726;g3116baa8b52_0_0"/>
          <p:cNvSpPr txBox="1"/>
          <p:nvPr/>
        </p:nvSpPr>
        <p:spPr>
          <a:xfrm>
            <a:off x="1361225" y="3123517"/>
            <a:ext cx="21945600" cy="8902800"/>
          </a:xfrm>
          <a:prstGeom prst="rect">
            <a:avLst/>
          </a:prstGeom>
          <a:noFill/>
          <a:ln>
            <a:noFill/>
          </a:ln>
        </p:spPr>
        <p:txBody>
          <a:bodyPr anchorCtr="0" anchor="ctr" bIns="50800" lIns="50800" spcFirstLastPara="1" rIns="50800" wrap="square" tIns="50800">
            <a:normAutofit/>
          </a:bodyPr>
          <a:lstStyle/>
          <a:p>
            <a:pPr indent="0" lvl="0" marL="0" marR="0" rtl="0" algn="l">
              <a:lnSpc>
                <a:spcPct val="140000"/>
              </a:lnSpc>
              <a:spcBef>
                <a:spcPts val="0"/>
              </a:spcBef>
              <a:spcAft>
                <a:spcPts val="0"/>
              </a:spcAft>
              <a:buClr>
                <a:srgbClr val="000000"/>
              </a:buClr>
              <a:buSzPts val="5400"/>
              <a:buFont typeface="Proxima Nova"/>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3116baa8b52_0_5"/>
          <p:cNvSpPr txBox="1"/>
          <p:nvPr>
            <p:ph idx="1" type="body"/>
          </p:nvPr>
        </p:nvSpPr>
        <p:spPr>
          <a:xfrm>
            <a:off x="1219200" y="4953000"/>
            <a:ext cx="21945600" cy="8763000"/>
          </a:xfrm>
          <a:prstGeom prst="rect">
            <a:avLst/>
          </a:prstGeom>
          <a:noFill/>
          <a:ln>
            <a:noFill/>
          </a:ln>
        </p:spPr>
        <p:txBody>
          <a:bodyPr anchorCtr="0" anchor="t" bIns="50800" lIns="50800" spcFirstLastPara="1" rIns="50800" wrap="square" tIns="50800">
            <a:normAutofit/>
          </a:bodyPr>
          <a:lstStyle/>
          <a:p>
            <a:pPr indent="0" lvl="0" marL="0" rtl="0" algn="just">
              <a:lnSpc>
                <a:spcPct val="120000"/>
              </a:lnSpc>
              <a:spcBef>
                <a:spcPts val="0"/>
              </a:spcBef>
              <a:spcAft>
                <a:spcPts val="0"/>
              </a:spcAft>
              <a:buClr>
                <a:srgbClr val="53585F"/>
              </a:buClr>
              <a:buSzPts val="4300"/>
              <a:buFont typeface="Proxima Nova"/>
              <a:buNone/>
            </a:pPr>
            <a:r>
              <a:rPr b="0" lang="en-US"/>
              <a:t>En el context dels sistemes operatius, un </a:t>
            </a:r>
            <a:r>
              <a:rPr lang="en-US"/>
              <a:t>sistema transaccional</a:t>
            </a:r>
            <a:r>
              <a:rPr b="0" lang="en-US"/>
              <a:t> és un mecanisme que permet que les operacions es realitzin de manera atòmica, coherent, aïllada i duradora (conegut com el principi ACID: Atomicitat, Consistència, Aïllament i Durabilitat). </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t/>
            </a:r>
            <a:endParaRPr b="0"/>
          </a:p>
          <a:p>
            <a:pPr indent="0" lvl="0" marL="0" rtl="0" algn="just">
              <a:lnSpc>
                <a:spcPct val="120000"/>
              </a:lnSpc>
              <a:spcBef>
                <a:spcPts val="0"/>
              </a:spcBef>
              <a:spcAft>
                <a:spcPts val="0"/>
              </a:spcAft>
              <a:buClr>
                <a:srgbClr val="53585F"/>
              </a:buClr>
              <a:buSzPts val="4300"/>
              <a:buFont typeface="Proxima Nova"/>
              <a:buNone/>
            </a:pPr>
            <a:r>
              <a:rPr b="0" lang="en-US"/>
              <a:t>En un </a:t>
            </a:r>
            <a:r>
              <a:rPr lang="en-US"/>
              <a:t>sistema d’arxius</a:t>
            </a:r>
            <a:r>
              <a:rPr b="0" lang="en-US"/>
              <a:t>, això significa que qualsevol modificació de dades s’ha de completar totalment o no fer-se, evitant que les dades quedin en un estat inconsistent a causa d’interrupcions inesperades, com una pèrdua d’energia o un error del sistema.</a:t>
            </a:r>
            <a:endParaRPr b="0"/>
          </a:p>
        </p:txBody>
      </p:sp>
      <p:sp>
        <p:nvSpPr>
          <p:cNvPr id="732" name="Google Shape;732;g3116baa8b52_0_5"/>
          <p:cNvSpPr txBox="1"/>
          <p:nvPr>
            <p:ph type="title"/>
          </p:nvPr>
        </p:nvSpPr>
        <p:spPr>
          <a:xfrm>
            <a:off x="1219200" y="1219200"/>
            <a:ext cx="21945600" cy="2298600"/>
          </a:xfrm>
          <a:prstGeom prst="rect">
            <a:avLst/>
          </a:prstGeom>
          <a:noFill/>
          <a:ln>
            <a:noFill/>
          </a:ln>
        </p:spPr>
        <p:txBody>
          <a:bodyPr anchorCtr="0" anchor="t" bIns="50800" lIns="50800" spcFirstLastPara="1" rIns="50800" wrap="square" tIns="50800">
            <a:normAutofit fontScale="90000"/>
          </a:bodyPr>
          <a:lstStyle/>
          <a:p>
            <a:pPr indent="0" lvl="0" marL="0" rtl="0" algn="l">
              <a:lnSpc>
                <a:spcPct val="80000"/>
              </a:lnSpc>
              <a:spcBef>
                <a:spcPts val="0"/>
              </a:spcBef>
              <a:spcAft>
                <a:spcPts val="0"/>
              </a:spcAft>
              <a:buClr>
                <a:srgbClr val="E31E25"/>
              </a:buClr>
              <a:buSzPct val="100000"/>
              <a:buFont typeface="Arial"/>
              <a:buNone/>
            </a:pPr>
            <a:r>
              <a:rPr b="0" i="0" lang="en-US" sz="11600" u="none" cap="none" strike="noStrike">
                <a:solidFill>
                  <a:srgbClr val="E31E25"/>
                </a:solidFill>
                <a:latin typeface="Arial"/>
                <a:ea typeface="Arial"/>
                <a:cs typeface="Arial"/>
                <a:sym typeface="Arial"/>
              </a:rPr>
              <a:t>1.</a:t>
            </a:r>
            <a:r>
              <a:rPr lang="en-US"/>
              <a:t>6.1</a:t>
            </a:r>
            <a:r>
              <a:rPr b="0" i="0" lang="en-US" sz="11600" u="none" cap="none" strike="noStrike">
                <a:solidFill>
                  <a:srgbClr val="E31E25"/>
                </a:solidFill>
                <a:latin typeface="Arial"/>
                <a:ea typeface="Arial"/>
                <a:cs typeface="Arial"/>
                <a:sym typeface="Arial"/>
              </a:rPr>
              <a:t> </a:t>
            </a:r>
            <a:r>
              <a:rPr lang="en-US"/>
              <a:t>Introducció als Sistemes Transaccionals</a:t>
            </a:r>
            <a:endParaRPr/>
          </a:p>
          <a:p>
            <a:pPr indent="0" lvl="0" marL="0" rtl="0" algn="l">
              <a:lnSpc>
                <a:spcPct val="80000"/>
              </a:lnSpc>
              <a:spcBef>
                <a:spcPts val="0"/>
              </a:spcBef>
              <a:spcAft>
                <a:spcPts val="0"/>
              </a:spcAft>
              <a:buClr>
                <a:srgbClr val="E31E25"/>
              </a:buClr>
              <a:buSzPct val="100000"/>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